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318" r:id="rId3"/>
    <p:sldId id="283" r:id="rId4"/>
    <p:sldId id="286" r:id="rId5"/>
    <p:sldId id="284" r:id="rId6"/>
    <p:sldId id="259" r:id="rId7"/>
    <p:sldId id="319" r:id="rId8"/>
    <p:sldId id="290" r:id="rId9"/>
    <p:sldId id="291" r:id="rId10"/>
    <p:sldId id="311" r:id="rId11"/>
    <p:sldId id="320" r:id="rId12"/>
    <p:sldId id="270" r:id="rId13"/>
    <p:sldId id="271" r:id="rId14"/>
    <p:sldId id="324" r:id="rId15"/>
    <p:sldId id="280" r:id="rId16"/>
    <p:sldId id="301" r:id="rId17"/>
    <p:sldId id="307" r:id="rId18"/>
    <p:sldId id="304" r:id="rId19"/>
    <p:sldId id="306" r:id="rId20"/>
    <p:sldId id="258" r:id="rId21"/>
    <p:sldId id="302" r:id="rId22"/>
    <p:sldId id="321" r:id="rId23"/>
    <p:sldId id="325" r:id="rId24"/>
    <p:sldId id="326" r:id="rId25"/>
    <p:sldId id="308" r:id="rId26"/>
    <p:sldId id="272" r:id="rId27"/>
    <p:sldId id="278" r:id="rId28"/>
    <p:sldId id="273" r:id="rId29"/>
    <p:sldId id="279" r:id="rId30"/>
    <p:sldId id="322" r:id="rId31"/>
    <p:sldId id="298" r:id="rId32"/>
    <p:sldId id="330" r:id="rId33"/>
    <p:sldId id="333" r:id="rId34"/>
    <p:sldId id="338" r:id="rId35"/>
    <p:sldId id="331" r:id="rId36"/>
    <p:sldId id="340" r:id="rId37"/>
    <p:sldId id="334" r:id="rId38"/>
    <p:sldId id="327" r:id="rId39"/>
    <p:sldId id="339" r:id="rId40"/>
    <p:sldId id="309" r:id="rId41"/>
    <p:sldId id="299" r:id="rId42"/>
    <p:sldId id="337" r:id="rId43"/>
    <p:sldId id="323" r:id="rId44"/>
    <p:sldId id="292" r:id="rId45"/>
    <p:sldId id="328" r:id="rId46"/>
    <p:sldId id="336" r:id="rId47"/>
    <p:sldId id="329" r:id="rId48"/>
    <p:sldId id="335" r:id="rId49"/>
    <p:sldId id="332" r:id="rId50"/>
    <p:sldId id="265" r:id="rId51"/>
    <p:sldId id="310" r:id="rId52"/>
    <p:sldId id="293" r:id="rId53"/>
    <p:sldId id="300" r:id="rId54"/>
    <p:sldId id="287" r:id="rId55"/>
    <p:sldId id="314" r:id="rId56"/>
    <p:sldId id="315" r:id="rId57"/>
    <p:sldId id="316" r:id="rId58"/>
  </p:sldIdLst>
  <p:sldSz cx="9144000" cy="6858000" type="screen4x3"/>
  <p:notesSz cx="6881813" cy="9661525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03"/>
  </p:normalViewPr>
  <p:slideViewPr>
    <p:cSldViewPr snapToGrid="0" snapToObjects="1">
      <p:cViewPr varScale="1">
        <p:scale>
          <a:sx n="105" d="100"/>
          <a:sy n="105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05264489-62DB-4E0C-B507-92DD9EFED905}" type="datetimeFigureOut">
              <a:rPr lang="nl-NL" smtClean="0"/>
              <a:t>2-11-2022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7F33A1F4-40F3-4F53-9A35-1827CB4DF29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360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578C6-A761-494B-8CF4-65484E978B26}" type="datetimeFigureOut">
              <a:rPr lang="nl-NL" smtClean="0"/>
              <a:t>2-11-2022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589463"/>
            <a:ext cx="5505450" cy="4348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8BDBB-F04F-4EAE-ACC1-5681287C619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82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8BDBB-F04F-4EAE-ACC1-5681287C6191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056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8BDBB-F04F-4EAE-ACC1-5681287C6191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98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E5F1-8273-4A0C-9D10-EF23071A3A29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70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5AC0-BB86-4A3D-8415-E8A0717CEC00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297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5C1-CFFA-40D0-AD2E-556971D856A4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32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EB77-F5F6-4540-8D73-A0F0E93457DC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3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4185-984D-41C5-A726-24DBFE2834E4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777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6129-61F5-47B4-AB95-0C5B74301F0C}" type="datetime1">
              <a:rPr lang="nl-NL" smtClean="0"/>
              <a:t>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64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CA7-51B7-430A-BAAD-2C1CC9D864B1}" type="datetime1">
              <a:rPr lang="nl-NL" smtClean="0"/>
              <a:t>2-11-2022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48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2370-6003-4ECF-BB11-7BABDF18C4BC}" type="datetime1">
              <a:rPr lang="nl-NL" smtClean="0"/>
              <a:t>2-11-2022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98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EB58-2A54-4920-ABE0-FE1EE4AE48AD}" type="datetime1">
              <a:rPr lang="nl-NL" smtClean="0"/>
              <a:t>2-11-2022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99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592C4-378A-410B-9DF7-6C7CF4A4192D}" type="datetime1">
              <a:rPr lang="nl-NL" smtClean="0"/>
              <a:t>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26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853E-52BA-47DA-8B11-4E77C3B8FD35}" type="datetime1">
              <a:rPr lang="nl-NL" smtClean="0"/>
              <a:t>2-11-2022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15AC7-950C-46B2-8259-2BE284BAB6AB}" type="datetime1">
              <a:rPr lang="nl-NL" smtClean="0"/>
              <a:t>2-11-2022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984F-CDE7-D743-B0D2-9C4609A8DB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80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479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Variation in the R-word </a:t>
            </a:r>
            <a:r>
              <a:rPr lang="en-GB" i="1" dirty="0"/>
              <a:t>ER</a:t>
            </a:r>
            <a:r>
              <a:rPr lang="en-GB" dirty="0"/>
              <a:t> in quantitative constructions in regional (Heerlen) Dutch</a:t>
            </a:r>
            <a:r>
              <a:rPr lang="nl-NL" dirty="0"/>
              <a:t>  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4836223"/>
            <a:ext cx="6400800" cy="1752600"/>
          </a:xfrm>
        </p:spPr>
        <p:txBody>
          <a:bodyPr>
            <a:normAutofit/>
          </a:bodyPr>
          <a:lstStyle/>
          <a:p>
            <a:r>
              <a:rPr lang="nl-NL" dirty="0"/>
              <a:t>Leonie Cornips</a:t>
            </a:r>
            <a:r>
              <a:rPr lang="nl-NL" baseline="30000" dirty="0"/>
              <a:t>1</a:t>
            </a:r>
            <a:r>
              <a:rPr lang="nl-NL" dirty="0"/>
              <a:t>, Petra Sleeman</a:t>
            </a:r>
            <a:r>
              <a:rPr lang="nl-NL" baseline="30000" dirty="0"/>
              <a:t>2</a:t>
            </a:r>
            <a:r>
              <a:rPr lang="nl-NL" dirty="0"/>
              <a:t> </a:t>
            </a:r>
          </a:p>
          <a:p>
            <a:r>
              <a:rPr lang="nl-NL" sz="2200" dirty="0"/>
              <a:t>1 NL-Lab, KNAW 2 University of Amsterdam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217141" y="987905"/>
            <a:ext cx="68442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</a:rPr>
              <a:t>Workshop “Methods for approaching variation: partitives and beyond” </a:t>
            </a:r>
            <a:r>
              <a:rPr lang="en-US" sz="2400" i="1" dirty="0" err="1">
                <a:solidFill>
                  <a:srgbClr val="000000"/>
                </a:solidFill>
              </a:rPr>
              <a:t>Karoli</a:t>
            </a:r>
            <a:r>
              <a:rPr lang="en-US" sz="2400" i="1" dirty="0">
                <a:solidFill>
                  <a:srgbClr val="000000"/>
                </a:solidFill>
              </a:rPr>
              <a:t> Gaspar University, Budapest, 16-17 September 2022</a:t>
            </a:r>
            <a:endParaRPr lang="nl-NL" sz="2400" i="1" dirty="0"/>
          </a:p>
          <a:p>
            <a:endParaRPr lang="en-US" sz="4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7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8FE0F-BD82-A746-8446-85E638D7F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Netherlandic standard Dutch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E27CE-9832-764E-9AD5-25967ABAF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+ ER   with quantity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‒ ER	with 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D66B2-E8DC-2545-B32F-5E6A7C16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45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8676-ED84-D105-087D-E83B7330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11322-6294-A511-4D14-CF585B2A7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Methodology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B0BA5-B812-5F4F-931B-230909411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962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Introduction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2168" y="1600199"/>
            <a:ext cx="5052315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2880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Heerlen Dutch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846E1-0262-7D43-AA86-B3A2B9CA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Heerlen Dutch</a:t>
            </a:r>
          </a:p>
          <a:p>
            <a:pPr lvl="1"/>
            <a:r>
              <a:rPr lang="nl-NL" sz="2000" dirty="0"/>
              <a:t>Regional variety of standard Dutch</a:t>
            </a:r>
          </a:p>
          <a:p>
            <a:pPr lvl="1"/>
            <a:r>
              <a:rPr lang="nl-NL" sz="2000" dirty="0" err="1"/>
              <a:t>Exists</a:t>
            </a:r>
            <a:r>
              <a:rPr lang="nl-NL" sz="2000" dirty="0"/>
              <a:t> </a:t>
            </a:r>
            <a:r>
              <a:rPr lang="nl-NL" sz="2000" dirty="0" err="1"/>
              <a:t>together</a:t>
            </a:r>
            <a:r>
              <a:rPr lang="nl-NL" sz="2000" dirty="0"/>
              <a:t> </a:t>
            </a:r>
            <a:r>
              <a:rPr lang="nl-NL" sz="2000" dirty="0" err="1"/>
              <a:t>with</a:t>
            </a:r>
            <a:r>
              <a:rPr lang="nl-NL" sz="2000" dirty="0"/>
              <a:t> dialect</a:t>
            </a:r>
          </a:p>
          <a:p>
            <a:pPr lvl="1"/>
            <a:r>
              <a:rPr lang="nl-NL" sz="2000" dirty="0"/>
              <a:t>Explosion coalmines 1900-1930</a:t>
            </a:r>
          </a:p>
          <a:p>
            <a:pPr lvl="1"/>
            <a:r>
              <a:rPr lang="nl-NL" sz="2000" dirty="0"/>
              <a:t>Many migrant speakers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within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outside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Netherlands</a:t>
            </a:r>
          </a:p>
        </p:txBody>
      </p:sp>
      <p:pic>
        <p:nvPicPr>
          <p:cNvPr id="7" name="Picture 6" descr="An old photo of a city&#10;&#10;Description automatically generated">
            <a:extLst>
              <a:ext uri="{FF2B5EF4-FFF2-40B4-BE49-F238E27FC236}">
                <a16:creationId xmlns:a16="http://schemas.microsoft.com/office/drawing/2014/main" id="{987826E4-64F2-8E48-9696-099F1A58E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4" y="3799698"/>
            <a:ext cx="4635719" cy="2916204"/>
          </a:xfrm>
          <a:prstGeom prst="rect">
            <a:avLst/>
          </a:prstGeom>
        </p:spPr>
      </p:pic>
      <p:pic>
        <p:nvPicPr>
          <p:cNvPr id="5" name="Picture 4" descr="Overzicht ON I 1959 2.jpg">
            <a:extLst>
              <a:ext uri="{FF2B5EF4-FFF2-40B4-BE49-F238E27FC236}">
                <a16:creationId xmlns:a16="http://schemas.microsoft.com/office/drawing/2014/main" id="{DBC6236B-D621-E54C-AC32-4BD092CDEDE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5556" y="3648878"/>
            <a:ext cx="4022787" cy="293448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46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1B4C8-80E2-FC9B-34CE-43E8A186A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Heerlen Dutch corpus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3A2AA-AD19-5876-4DC9-DF51A2071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Data collected and transcribed by Leonie Cornips</a:t>
            </a:r>
          </a:p>
          <a:p>
            <a:r>
              <a:rPr lang="nl-NL" dirty="0"/>
              <a:t>Collected between 1989-1991</a:t>
            </a:r>
          </a:p>
          <a:p>
            <a:r>
              <a:rPr lang="nl-NL" dirty="0"/>
              <a:t>Cornips (1994)</a:t>
            </a:r>
          </a:p>
          <a:p>
            <a:r>
              <a:rPr lang="nl-NL" dirty="0"/>
              <a:t>33 dialogues and 1 monologue</a:t>
            </a:r>
          </a:p>
          <a:p>
            <a:r>
              <a:rPr lang="nl-NL" dirty="0"/>
              <a:t>33,5 hours of spoken Heerlen Dutch</a:t>
            </a:r>
          </a:p>
          <a:p>
            <a:r>
              <a:rPr lang="nl-NL" dirty="0"/>
              <a:t>67 participants born in Heerlen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71A2B-1838-5AA4-9C24-248FABC2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32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Heerlen Dutch corpus: 33,5 hours of recorded spontaneous speech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06481"/>
              </p:ext>
            </p:extLst>
          </p:nvPr>
        </p:nvGraphicFramePr>
        <p:xfrm>
          <a:off x="457200" y="1770425"/>
          <a:ext cx="8229600" cy="457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4685"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low level of education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high level of education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4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L1’s/2L1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old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012">
                <a:tc>
                  <a:txBody>
                    <a:bodyPr/>
                    <a:lstStyle/>
                    <a:p>
                      <a:r>
                        <a:rPr lang="en-US" sz="2400" dirty="0"/>
                        <a:t>*migrant</a:t>
                      </a:r>
                    </a:p>
                    <a:p>
                      <a:r>
                        <a:rPr lang="en-US" sz="2400" dirty="0"/>
                        <a:t>*dialect</a:t>
                      </a:r>
                    </a:p>
                    <a:p>
                      <a:r>
                        <a:rPr lang="en-US" sz="2400" dirty="0"/>
                        <a:t>*Heerlen 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  <a:p>
                      <a:r>
                        <a:rPr lang="en-US" sz="2400" dirty="0"/>
                        <a:t>5</a:t>
                      </a:r>
                    </a:p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  <a:p>
                      <a:r>
                        <a:rPr lang="en-US" sz="2400" dirty="0"/>
                        <a:t>6</a:t>
                      </a:r>
                    </a:p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  <a:p>
                      <a:r>
                        <a:rPr lang="en-US" sz="2400" dirty="0"/>
                        <a:t>8</a:t>
                      </a:r>
                    </a:p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  <a:p>
                      <a:r>
                        <a:rPr lang="en-US" sz="2400" dirty="0"/>
                        <a:t>10</a:t>
                      </a:r>
                    </a:p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19</a:t>
                      </a:r>
                    </a:p>
                    <a:p>
                      <a:r>
                        <a:rPr lang="en-US" sz="2400" dirty="0"/>
                        <a:t>29</a:t>
                      </a:r>
                    </a:p>
                    <a:p>
                      <a:r>
                        <a:rPr lang="en-US" sz="24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685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461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Searching</a:t>
            </a:r>
            <a:r>
              <a:rPr lang="nl-NL" dirty="0"/>
              <a:t> the corpus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lvl="0"/>
            <a:r>
              <a:rPr lang="nl-NL" sz="2400" dirty="0" err="1"/>
              <a:t>cardinals</a:t>
            </a:r>
            <a:r>
              <a:rPr lang="nl-NL" sz="2400" dirty="0"/>
              <a:t> 1-100</a:t>
            </a:r>
          </a:p>
          <a:p>
            <a:pPr lvl="0"/>
            <a:r>
              <a:rPr lang="nl-NL" sz="2400" dirty="0"/>
              <a:t>aardig wat “</a:t>
            </a:r>
            <a:r>
              <a:rPr lang="nl-NL" sz="2400" dirty="0" err="1"/>
              <a:t>quite</a:t>
            </a:r>
            <a:r>
              <a:rPr lang="nl-NL" sz="2400" dirty="0"/>
              <a:t> a few” </a:t>
            </a:r>
          </a:p>
          <a:p>
            <a:pPr lvl="0"/>
            <a:r>
              <a:rPr lang="nl-NL" sz="2400" dirty="0"/>
              <a:t>een heleboel “a lot” </a:t>
            </a:r>
          </a:p>
          <a:p>
            <a:pPr lvl="0"/>
            <a:r>
              <a:rPr lang="nl-NL" sz="2400" dirty="0"/>
              <a:t>een aantal “a </a:t>
            </a:r>
            <a:r>
              <a:rPr lang="nl-NL" sz="2400" dirty="0" err="1"/>
              <a:t>couple</a:t>
            </a:r>
            <a:r>
              <a:rPr lang="nl-NL" sz="2400" dirty="0"/>
              <a:t>”</a:t>
            </a:r>
          </a:p>
          <a:p>
            <a:pPr lvl="0"/>
            <a:r>
              <a:rPr lang="nl-NL" sz="2400" dirty="0"/>
              <a:t>een beetje “a </a:t>
            </a:r>
            <a:r>
              <a:rPr lang="nl-NL" sz="2400" dirty="0" err="1"/>
              <a:t>little</a:t>
            </a:r>
            <a:r>
              <a:rPr lang="nl-NL" sz="2400" dirty="0"/>
              <a:t>”</a:t>
            </a:r>
          </a:p>
          <a:p>
            <a:pPr lvl="0"/>
            <a:r>
              <a:rPr lang="nl-NL" sz="2400" dirty="0"/>
              <a:t>een paar “a few”</a:t>
            </a:r>
          </a:p>
          <a:p>
            <a:pPr lvl="0"/>
            <a:r>
              <a:rPr lang="nl-NL" sz="2400" dirty="0"/>
              <a:t>ene/een “one”</a:t>
            </a:r>
          </a:p>
          <a:p>
            <a:pPr lvl="0"/>
            <a:r>
              <a:rPr lang="nl-NL" sz="2400" dirty="0"/>
              <a:t>enige “</a:t>
            </a:r>
            <a:r>
              <a:rPr lang="nl-NL" sz="2400" dirty="0" err="1"/>
              <a:t>several</a:t>
            </a:r>
            <a:r>
              <a:rPr lang="nl-NL" sz="2400" dirty="0"/>
              <a:t>”</a:t>
            </a:r>
          </a:p>
          <a:p>
            <a:pPr lvl="0"/>
            <a:r>
              <a:rPr lang="nl-NL" sz="2400" dirty="0"/>
              <a:t>geen “no”</a:t>
            </a:r>
          </a:p>
          <a:p>
            <a:pPr lvl="0"/>
            <a:r>
              <a:rPr lang="nl-NL" sz="2400" dirty="0"/>
              <a:t>genoeg/zat “enough”</a:t>
            </a:r>
          </a:p>
          <a:p>
            <a:r>
              <a:rPr lang="nl-NL" sz="2400" dirty="0"/>
              <a:t>meerdere “several”</a:t>
            </a:r>
          </a:p>
          <a:p>
            <a:pPr lvl="0"/>
            <a:r>
              <a:rPr lang="nl-NL" sz="2400" dirty="0"/>
              <a:t>enkele “some”</a:t>
            </a:r>
          </a:p>
          <a:p>
            <a:pPr lvl="0"/>
            <a:r>
              <a:rPr lang="nl-NL" sz="2400" dirty="0"/>
              <a:t>veel/vele “much/many”</a:t>
            </a:r>
          </a:p>
          <a:p>
            <a:pPr lvl="0"/>
            <a:r>
              <a:rPr lang="nl-NL" sz="2400" dirty="0"/>
              <a:t>verschillende “</a:t>
            </a:r>
            <a:r>
              <a:rPr lang="nl-NL" sz="2400" dirty="0" err="1"/>
              <a:t>several</a:t>
            </a:r>
            <a:r>
              <a:rPr lang="nl-NL" sz="2400" dirty="0"/>
              <a:t>”</a:t>
            </a:r>
          </a:p>
          <a:p>
            <a:pPr lvl="0"/>
            <a:r>
              <a:rPr lang="nl-NL" sz="2400" dirty="0"/>
              <a:t>voldoende “</a:t>
            </a:r>
            <a:r>
              <a:rPr lang="nl-NL" sz="2400" dirty="0" err="1"/>
              <a:t>sufficient</a:t>
            </a:r>
            <a:r>
              <a:rPr lang="nl-NL" sz="2400" dirty="0"/>
              <a:t>”</a:t>
            </a:r>
          </a:p>
          <a:p>
            <a:pPr lvl="0"/>
            <a:r>
              <a:rPr lang="nl-NL" sz="2400" dirty="0"/>
              <a:t>wat “</a:t>
            </a:r>
            <a:r>
              <a:rPr lang="nl-NL" sz="2400" dirty="0" err="1"/>
              <a:t>some</a:t>
            </a:r>
            <a:r>
              <a:rPr lang="nl-NL" sz="2400" dirty="0"/>
              <a:t>”</a:t>
            </a:r>
          </a:p>
          <a:p>
            <a:pPr lvl="0"/>
            <a:r>
              <a:rPr lang="nl-NL" sz="2400" dirty="0"/>
              <a:t>weinig “little”</a:t>
            </a:r>
          </a:p>
          <a:p>
            <a:pPr lvl="0"/>
            <a:r>
              <a:rPr lang="nl-NL" sz="2400" dirty="0"/>
              <a:t>meer “more”</a:t>
            </a:r>
          </a:p>
          <a:p>
            <a:pPr lvl="0"/>
            <a:r>
              <a:rPr lang="nl-NL" sz="2400" dirty="0"/>
              <a:t>jaar “</a:t>
            </a:r>
            <a:r>
              <a:rPr lang="nl-NL" sz="2400" dirty="0" err="1"/>
              <a:t>years</a:t>
            </a:r>
            <a:r>
              <a:rPr lang="nl-NL" sz="2400" dirty="0"/>
              <a:t>”</a:t>
            </a:r>
          </a:p>
          <a:p>
            <a:pPr lvl="0"/>
            <a:r>
              <a:rPr lang="nl-NL" sz="2400" dirty="0"/>
              <a:t>kilo “kilograms”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7321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Different forms of 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These forms also exist in standard Dutch and occur many times in the corpus:</a:t>
            </a:r>
          </a:p>
          <a:p>
            <a:pPr lvl="1"/>
            <a:r>
              <a:rPr lang="en-GB" dirty="0" err="1"/>
              <a:t>er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d’r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‘r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972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Type/Tokens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18</a:t>
            </a:fld>
            <a:endParaRPr lang="nl-NL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860423"/>
              </p:ext>
            </p:extLst>
          </p:nvPr>
        </p:nvGraphicFramePr>
        <p:xfrm>
          <a:off x="956235" y="2440267"/>
          <a:ext cx="6932706" cy="257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994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Quantity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994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>
                          <a:solidFill>
                            <a:schemeClr val="tx1"/>
                          </a:solidFill>
                        </a:rPr>
                        <a:t>er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994"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d’r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94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’r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994"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426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requirements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No nouns involved:</a:t>
            </a:r>
          </a:p>
          <a:p>
            <a:pPr marL="0" indent="0">
              <a:buNone/>
            </a:pPr>
            <a:r>
              <a:rPr lang="en-GB" sz="2800" dirty="0"/>
              <a:t>(12)	</a:t>
            </a:r>
            <a:r>
              <a:rPr lang="en-US" sz="2800" dirty="0"/>
              <a:t>dan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ER</a:t>
            </a:r>
            <a:r>
              <a:rPr lang="en-US" sz="2800" b="1" dirty="0"/>
              <a:t> </a:t>
            </a:r>
            <a:r>
              <a:rPr lang="en-US" sz="2800" dirty="0"/>
              <a:t>twee </a:t>
            </a:r>
            <a:r>
              <a:rPr lang="en-US" sz="2800" u="sng" dirty="0" err="1"/>
              <a:t>dingen</a:t>
            </a:r>
            <a:r>
              <a:rPr lang="en-US" sz="2800" dirty="0"/>
              <a:t> die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belangrijkste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	then are ER two </a:t>
            </a:r>
            <a:r>
              <a:rPr lang="en-US" sz="2800" u="sng" dirty="0"/>
              <a:t>things</a:t>
            </a:r>
            <a:r>
              <a:rPr lang="en-US" sz="2800" dirty="0"/>
              <a:t>  that are most important</a:t>
            </a:r>
          </a:p>
          <a:p>
            <a:pPr marL="895350" indent="-895350">
              <a:buNone/>
            </a:pPr>
            <a:r>
              <a:rPr lang="en-US" sz="2800" dirty="0"/>
              <a:t>		‘then there are two things that are the most important ones’</a:t>
            </a:r>
          </a:p>
          <a:p>
            <a:pPr marL="0" indent="0">
              <a:buNone/>
            </a:pPr>
            <a:r>
              <a:rPr lang="en-US" sz="2800" dirty="0"/>
              <a:t> (Tape 12, Anton)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sz="2800" dirty="0"/>
              <a:t>No ambiguity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3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EC30-757C-4D18-0D40-5739DE1E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7F05B-A946-70D1-B944-1DCCD9E0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F6349-5044-4965-D613-E493E79C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8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Five types of 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Dutch has different types of ER</a:t>
            </a:r>
            <a:r>
              <a:rPr lang="nl-NL" i="1" dirty="0"/>
              <a:t> </a:t>
            </a:r>
            <a:r>
              <a:rPr lang="nl-NL" dirty="0"/>
              <a:t>(Bennis 1986; Grondelaers 2009):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Existential: </a:t>
            </a:r>
            <a:r>
              <a:rPr lang="en-GB" dirty="0">
                <a:solidFill>
                  <a:srgbClr val="FF0000"/>
                </a:solidFill>
              </a:rPr>
              <a:t>ER</a:t>
            </a:r>
            <a:r>
              <a:rPr lang="en-GB" i="1" dirty="0"/>
              <a:t> is </a:t>
            </a:r>
            <a:r>
              <a:rPr lang="en-GB" i="1" dirty="0" err="1"/>
              <a:t>een</a:t>
            </a:r>
            <a:r>
              <a:rPr lang="en-GB" i="1" dirty="0"/>
              <a:t> </a:t>
            </a:r>
            <a:r>
              <a:rPr lang="en-GB" i="1" dirty="0" err="1"/>
              <a:t>probleem</a:t>
            </a:r>
            <a:r>
              <a:rPr lang="en-GB" dirty="0"/>
              <a:t>. ‘There is a problem.’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Expletive: </a:t>
            </a:r>
            <a:r>
              <a:rPr lang="en-GB" dirty="0">
                <a:solidFill>
                  <a:srgbClr val="FF0000"/>
                </a:solidFill>
              </a:rPr>
              <a:t>ER</a:t>
            </a:r>
            <a:r>
              <a:rPr lang="en-GB" i="1" dirty="0"/>
              <a:t> </a:t>
            </a:r>
            <a:r>
              <a:rPr lang="en-GB" i="1" dirty="0" err="1"/>
              <a:t>werd</a:t>
            </a:r>
            <a:r>
              <a:rPr lang="en-GB" i="1" dirty="0"/>
              <a:t> </a:t>
            </a:r>
            <a:r>
              <a:rPr lang="en-GB" i="1" dirty="0" err="1"/>
              <a:t>gedanst</a:t>
            </a:r>
            <a:r>
              <a:rPr lang="en-GB" dirty="0"/>
              <a:t>. </a:t>
            </a:r>
            <a:r>
              <a:rPr lang="nl-NL" dirty="0"/>
              <a:t>ER is being danced.  </a:t>
            </a:r>
            <a:r>
              <a:rPr lang="en-GB" dirty="0"/>
              <a:t>‘There is dancing going on.’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Locative: I was </a:t>
            </a:r>
            <a:r>
              <a:rPr lang="en-GB" dirty="0">
                <a:solidFill>
                  <a:srgbClr val="FF0000"/>
                </a:solidFill>
              </a:rPr>
              <a:t>ER</a:t>
            </a:r>
            <a:r>
              <a:rPr lang="en-GB" dirty="0"/>
              <a:t> </a:t>
            </a:r>
            <a:r>
              <a:rPr lang="en-GB" dirty="0" err="1"/>
              <a:t>ook</a:t>
            </a:r>
            <a:r>
              <a:rPr lang="en-GB" dirty="0"/>
              <a:t>. I was ER too. ‘I was there too.’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Prepositional: </a:t>
            </a:r>
            <a:r>
              <a:rPr lang="en-GB" i="1" dirty="0" err="1"/>
              <a:t>Ik</a:t>
            </a:r>
            <a:r>
              <a:rPr lang="en-GB" i="1" dirty="0"/>
              <a:t> </a:t>
            </a:r>
            <a:r>
              <a:rPr lang="en-GB" i="1" dirty="0" err="1"/>
              <a:t>denk</a:t>
            </a:r>
            <a:r>
              <a:rPr lang="en-GB" i="1" dirty="0"/>
              <a:t> </a:t>
            </a:r>
            <a:r>
              <a:rPr lang="en-GB" dirty="0" err="1">
                <a:solidFill>
                  <a:srgbClr val="FF0000"/>
                </a:solidFill>
              </a:rPr>
              <a:t>ER</a:t>
            </a:r>
            <a:r>
              <a:rPr lang="en-GB" i="1" dirty="0" err="1"/>
              <a:t>aan</a:t>
            </a:r>
            <a:r>
              <a:rPr lang="en-GB" dirty="0"/>
              <a:t>. I think </a:t>
            </a:r>
            <a:r>
              <a:rPr lang="en-GB" dirty="0" err="1"/>
              <a:t>ERof</a:t>
            </a:r>
            <a:r>
              <a:rPr lang="en-GB" dirty="0"/>
              <a:t>. ‘I think of it.’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Quantitative</a:t>
            </a:r>
            <a:r>
              <a:rPr lang="en-GB" dirty="0"/>
              <a:t>: </a:t>
            </a:r>
            <a:r>
              <a:rPr lang="en-GB" dirty="0" err="1"/>
              <a:t>Hij</a:t>
            </a:r>
            <a:r>
              <a:rPr lang="en-GB" dirty="0"/>
              <a:t> </a:t>
            </a:r>
            <a:r>
              <a:rPr lang="en-GB" dirty="0" err="1"/>
              <a:t>heeft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ER</a:t>
            </a:r>
            <a:r>
              <a:rPr lang="en-GB" dirty="0"/>
              <a:t> </a:t>
            </a:r>
            <a:r>
              <a:rPr lang="en-GB" dirty="0" err="1"/>
              <a:t>vijf</a:t>
            </a:r>
            <a:r>
              <a:rPr lang="en-GB" dirty="0"/>
              <a:t>. He has ER five. ‘He has five.’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762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requirements: no ambiguity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marL="0" lvl="0" indent="0">
              <a:buNone/>
            </a:pPr>
            <a:r>
              <a:rPr lang="en-GB" sz="2400" dirty="0"/>
              <a:t>Unsure which type of ER? </a:t>
            </a:r>
            <a:r>
              <a:rPr lang="en-GB" sz="2400" dirty="0">
                <a:sym typeface="Wingdings"/>
              </a:rPr>
              <a:t> deletion of the utterance</a:t>
            </a:r>
          </a:p>
          <a:p>
            <a:pPr marL="0" lvl="0" indent="0">
              <a:buNone/>
            </a:pPr>
            <a:endParaRPr lang="en-GB" sz="2400" dirty="0">
              <a:sym typeface="Wingdings"/>
            </a:endParaRPr>
          </a:p>
          <a:p>
            <a:pPr marL="0" lvl="0" indent="0">
              <a:buNone/>
            </a:pPr>
            <a:r>
              <a:rPr lang="en-GB" sz="2400" dirty="0">
                <a:sym typeface="Wingdings"/>
              </a:rPr>
              <a:t>(13)	</a:t>
            </a:r>
            <a:r>
              <a:rPr lang="nl-NL" sz="2400" i="1" dirty="0"/>
              <a:t>te huur zijn </a:t>
            </a:r>
            <a:r>
              <a:rPr lang="nl-NL" sz="2400" i="1" dirty="0">
                <a:solidFill>
                  <a:srgbClr val="FF0000"/>
                </a:solidFill>
              </a:rPr>
              <a:t>ER</a:t>
            </a:r>
            <a:r>
              <a:rPr lang="nl-NL" sz="2400" i="1" dirty="0"/>
              <a:t> nog twee</a:t>
            </a:r>
          </a:p>
          <a:p>
            <a:pPr marL="0" lvl="0" indent="0">
              <a:buNone/>
            </a:pPr>
            <a:r>
              <a:rPr lang="nl-NL" sz="2400" dirty="0"/>
              <a:t>		for rent are ER still two</a:t>
            </a:r>
            <a:endParaRPr lang="en-GB" sz="2400" dirty="0"/>
          </a:p>
          <a:p>
            <a:pPr marL="457200" lvl="1" indent="0">
              <a:buNone/>
            </a:pPr>
            <a:r>
              <a:rPr lang="en-GB" sz="2400" dirty="0"/>
              <a:t>	two more are ER for rent”			(Tape 3, Jansen</a:t>
            </a:r>
            <a:r>
              <a:rPr lang="en-GB" sz="2400" dirty="0">
                <a:sym typeface="Wingdings"/>
              </a:rPr>
              <a:t>)</a:t>
            </a:r>
          </a:p>
          <a:p>
            <a:pPr lvl="0"/>
            <a:r>
              <a:rPr lang="en-GB" sz="2400" dirty="0">
                <a:sym typeface="Wingdings"/>
              </a:rPr>
              <a:t>Also possible:</a:t>
            </a:r>
          </a:p>
          <a:p>
            <a:pPr marL="0" lvl="0" indent="0">
              <a:buNone/>
            </a:pPr>
            <a:r>
              <a:rPr lang="en-GB" sz="2400" dirty="0">
                <a:sym typeface="Wingdings"/>
              </a:rPr>
              <a:t>(14)	</a:t>
            </a:r>
            <a:r>
              <a:rPr lang="en-GB" sz="2400" dirty="0">
                <a:solidFill>
                  <a:srgbClr val="FF0000"/>
                </a:solidFill>
                <a:sym typeface="Wingdings"/>
              </a:rPr>
              <a:t>ER</a:t>
            </a:r>
            <a:r>
              <a:rPr lang="en-GB" sz="2400" dirty="0">
                <a:sym typeface="Wingdings"/>
              </a:rPr>
              <a:t>        </a:t>
            </a:r>
            <a:r>
              <a:rPr lang="en-GB" sz="2400" dirty="0" err="1">
                <a:sym typeface="Wingdings"/>
              </a:rPr>
              <a:t>zijn</a:t>
            </a:r>
            <a:r>
              <a:rPr lang="en-GB" sz="2400" dirty="0">
                <a:sym typeface="Wingdings"/>
              </a:rPr>
              <a:t> </a:t>
            </a:r>
            <a:r>
              <a:rPr lang="en-GB" sz="2400" dirty="0">
                <a:solidFill>
                  <a:srgbClr val="FF0000"/>
                </a:solidFill>
                <a:sym typeface="Wingdings"/>
              </a:rPr>
              <a:t>ER</a:t>
            </a:r>
            <a:r>
              <a:rPr lang="en-GB" sz="2400" dirty="0">
                <a:sym typeface="Wingdings"/>
              </a:rPr>
              <a:t> </a:t>
            </a:r>
            <a:r>
              <a:rPr lang="en-GB" sz="2400" dirty="0" err="1">
                <a:sym typeface="Wingdings"/>
              </a:rPr>
              <a:t>nog</a:t>
            </a:r>
            <a:r>
              <a:rPr lang="en-GB" sz="2400" dirty="0">
                <a:sym typeface="Wingdings"/>
              </a:rPr>
              <a:t> twee </a:t>
            </a:r>
            <a:r>
              <a:rPr lang="en-GB" sz="2400" dirty="0" err="1">
                <a:sym typeface="Wingdings"/>
              </a:rPr>
              <a:t>te</a:t>
            </a:r>
            <a:r>
              <a:rPr lang="en-GB" sz="2400" dirty="0">
                <a:sym typeface="Wingdings"/>
              </a:rPr>
              <a:t>   </a:t>
            </a:r>
            <a:r>
              <a:rPr lang="en-GB" sz="2400" dirty="0" err="1">
                <a:sym typeface="Wingdings"/>
              </a:rPr>
              <a:t>huur</a:t>
            </a:r>
            <a:endParaRPr lang="en-GB" sz="2400" dirty="0">
              <a:sym typeface="Wingdings"/>
            </a:endParaRPr>
          </a:p>
          <a:p>
            <a:pPr marL="457200" lvl="1" indent="0">
              <a:buNone/>
            </a:pPr>
            <a:r>
              <a:rPr lang="en-GB" sz="2400" dirty="0">
                <a:sym typeface="Wingdings"/>
              </a:rPr>
              <a:t>	THERE are ER still two    for rent”</a:t>
            </a:r>
          </a:p>
          <a:p>
            <a:pPr marL="457200" lvl="1" indent="0">
              <a:buNone/>
            </a:pPr>
            <a:r>
              <a:rPr lang="en-GB" sz="2400" dirty="0">
                <a:sym typeface="Wingdings"/>
              </a:rPr>
              <a:t>	‘there are two left for rent’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376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482EA-DCB0-077D-103B-485714BD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A9DFC-1DB7-45F7-A849-FDA61BEDD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0190A-3690-E823-59C7-EA15B39E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740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FE58E-5F5E-02AE-FFF1-D4943108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Quantitative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FF8F-4482-A1F9-774F-841AEBA6C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(15)	</a:t>
            </a:r>
            <a:r>
              <a:rPr lang="nl-NL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daar zaten </a:t>
            </a:r>
            <a:r>
              <a:rPr lang="nl-NL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D’R</a:t>
            </a:r>
            <a:r>
              <a:rPr lang="nl-NL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ook maar </a:t>
            </a:r>
            <a:r>
              <a:rPr lang="nl-NL" sz="24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heel weinig</a:t>
            </a:r>
            <a:r>
              <a:rPr lang="nl-NL" sz="2400" i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(</a:t>
            </a:r>
            <a:r>
              <a:rPr lang="nl-NL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Tape 3, Gies)</a:t>
            </a:r>
          </a:p>
          <a:p>
            <a:pPr marL="914400" lvl="2" indent="0">
              <a:buNone/>
            </a:pPr>
            <a:r>
              <a:rPr lang="nl-NL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there were-sitting ER also only very few</a:t>
            </a:r>
          </a:p>
          <a:p>
            <a:pPr marL="914400" lvl="2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‘also there, there were only very few’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(16)	</a:t>
            </a:r>
            <a:r>
              <a:rPr lang="nl-NL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dus  ik heb ook </a:t>
            </a:r>
            <a:r>
              <a:rPr lang="nl-NL" sz="2400" b="1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geen</a:t>
            </a:r>
            <a:r>
              <a:rPr lang="nl-NL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gekregen</a:t>
            </a:r>
            <a:r>
              <a:rPr lang="nl-NL" sz="2400" i="1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</a:t>
            </a:r>
            <a:r>
              <a:rPr lang="nl-NL" sz="2400" dirty="0">
                <a:solidFill>
                  <a:srgbClr val="00000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(Tape</a:t>
            </a:r>
            <a:r>
              <a:rPr lang="nl-NL" sz="24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 11, Huls)</a:t>
            </a:r>
          </a:p>
          <a:p>
            <a:pPr marL="0" indent="0">
              <a:buNone/>
            </a:pPr>
            <a:r>
              <a:rPr lang="nl-NL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		thus I have also none received</a:t>
            </a:r>
          </a:p>
          <a:p>
            <a:pPr marL="0" indent="0">
              <a:buNone/>
            </a:pPr>
            <a:r>
              <a:rPr lang="nl-NL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		‘therefore I received also none’</a:t>
            </a:r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A662B-3391-35BB-B9F8-FFA7EF209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896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039E4-509E-E1E2-3500-8E3DD6B9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 (and weight)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58E4D-F95F-FC5A-2A4A-37DD0D7B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(17)		</a:t>
            </a:r>
            <a:r>
              <a:rPr lang="nl-NL" sz="2400" i="1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ik was </a:t>
            </a:r>
            <a:r>
              <a:rPr lang="nl-NL" sz="2400" b="1" i="1" u="sng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twintig</a:t>
            </a:r>
            <a:r>
              <a:rPr lang="nl-NL" sz="2400" i="1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  </a:t>
            </a:r>
            <a:r>
              <a:rPr lang="nl-NL" sz="2400" dirty="0">
                <a:solidFill>
                  <a:srgbClr val="000000"/>
                </a:solidFill>
                <a:effectLst/>
                <a:ea typeface="MS Mincho" panose="02020609040205080304" pitchFamily="49" charset="-128"/>
              </a:rPr>
              <a:t>(Tape 20, Jeroen)</a:t>
            </a:r>
          </a:p>
          <a:p>
            <a:pPr marL="0" lvl="4" indent="0">
              <a:buNone/>
            </a:pPr>
            <a:r>
              <a:rPr lang="nl-NL" sz="2400" dirty="0">
                <a:solidFill>
                  <a:srgbClr val="000000"/>
                </a:solidFill>
                <a:ea typeface="MS Mincho" panose="02020609040205080304" pitchFamily="49" charset="-128"/>
              </a:rPr>
              <a:t>		‘I was 20’</a:t>
            </a:r>
          </a:p>
          <a:p>
            <a:pPr marL="0" indent="0">
              <a:buNone/>
            </a:pPr>
            <a:r>
              <a:rPr lang="nl-NL" sz="2400" dirty="0">
                <a:ea typeface="Times New Roman" panose="02020603050405020304" pitchFamily="18" charset="0"/>
              </a:rPr>
              <a:t>(18)		</a:t>
            </a:r>
            <a:r>
              <a:rPr lang="nl-NL" sz="2400" i="1" dirty="0">
                <a:effectLst/>
                <a:ea typeface="Times New Roman" panose="02020603050405020304" pitchFamily="18" charset="0"/>
              </a:rPr>
              <a:t>die is </a:t>
            </a:r>
            <a:r>
              <a:rPr lang="nl-NL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D’R</a:t>
            </a:r>
            <a:r>
              <a:rPr lang="nl-NL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nl-NL" sz="2400" b="1" i="1" u="sng" dirty="0">
                <a:effectLst/>
                <a:ea typeface="Times New Roman" panose="02020603050405020304" pitchFamily="18" charset="0"/>
              </a:rPr>
              <a:t>zevenentwintig</a:t>
            </a:r>
            <a:r>
              <a:rPr lang="nl-NL" sz="2400" i="1" dirty="0">
                <a:effectLst/>
                <a:ea typeface="Times New Roman" panose="02020603050405020304" pitchFamily="18" charset="0"/>
              </a:rPr>
              <a:t> </a:t>
            </a:r>
            <a:r>
              <a:rPr lang="nl-NL" sz="2400" dirty="0">
                <a:effectLst/>
                <a:ea typeface="Times New Roman" panose="02020603050405020304" pitchFamily="18" charset="0"/>
              </a:rPr>
              <a:t>(Tape 35, Arends)</a:t>
            </a:r>
          </a:p>
          <a:p>
            <a:pPr marL="0" indent="0">
              <a:buNone/>
            </a:pPr>
            <a:r>
              <a:rPr lang="nl-NL" sz="2400" dirty="0"/>
              <a:t>		that-one is ER twenty-seven</a:t>
            </a:r>
          </a:p>
          <a:p>
            <a:pPr marL="0" indent="0">
              <a:buNone/>
            </a:pPr>
            <a:r>
              <a:rPr lang="nl-NL" sz="2400" dirty="0"/>
              <a:t>		‘(s)he is 27’</a:t>
            </a:r>
          </a:p>
          <a:p>
            <a:pPr marL="0" lvl="4" indent="0">
              <a:buNone/>
            </a:pPr>
            <a:endParaRPr lang="nl-NL" sz="2400" dirty="0">
              <a:solidFill>
                <a:srgbClr val="000000"/>
              </a:solidFill>
              <a:ea typeface="MS Mincho" panose="02020609040205080304" pitchFamily="49" charset="-128"/>
            </a:endParaRPr>
          </a:p>
          <a:p>
            <a:pPr marL="0" lvl="4" indent="0">
              <a:buNone/>
            </a:pPr>
            <a:r>
              <a:rPr lang="nl-NL" sz="2400" dirty="0">
                <a:solidFill>
                  <a:srgbClr val="000000"/>
                </a:solidFill>
                <a:ea typeface="MS Mincho" panose="02020609040205080304" pitchFamily="49" charset="-128"/>
              </a:rPr>
              <a:t>(19)		</a:t>
            </a:r>
            <a:r>
              <a:rPr lang="nl-NL" sz="2400" i="1" dirty="0">
                <a:effectLst/>
                <a:ea typeface="Times New Roman" panose="02020603050405020304" pitchFamily="18" charset="0"/>
              </a:rPr>
              <a:t>ik was   zesenzeventig  kilo             toen  ik erin ging</a:t>
            </a:r>
          </a:p>
          <a:p>
            <a:pPr marL="0" lvl="4" indent="0">
              <a:buNone/>
            </a:pPr>
            <a:r>
              <a:rPr lang="nl-NL" sz="2400" dirty="0">
                <a:effectLst/>
                <a:ea typeface="Times New Roman" panose="02020603050405020304" pitchFamily="18" charset="0"/>
              </a:rPr>
              <a:t>		I   was   seventy-six        kilograms  when I  in     went</a:t>
            </a:r>
          </a:p>
          <a:p>
            <a:pPr marL="0" lvl="4" indent="0">
              <a:buNone/>
            </a:pPr>
            <a:r>
              <a:rPr lang="nl-NL" sz="2400" dirty="0">
                <a:effectLst/>
                <a:ea typeface="Times New Roman" panose="02020603050405020304" pitchFamily="18" charset="0"/>
              </a:rPr>
              <a:t>		</a:t>
            </a:r>
            <a:r>
              <a:rPr lang="nl-NL" sz="2400" i="1" dirty="0">
                <a:effectLst/>
                <a:ea typeface="Times New Roman" panose="02020603050405020304" pitchFamily="18" charset="0"/>
              </a:rPr>
              <a:t>en ik was </a:t>
            </a:r>
            <a:r>
              <a:rPr lang="nl-NL" sz="2400" i="1" dirty="0">
                <a:solidFill>
                  <a:srgbClr val="FF0000"/>
                </a:solidFill>
                <a:ea typeface="Times New Roman" panose="02020603050405020304" pitchFamily="18" charset="0"/>
              </a:rPr>
              <a:t>ER</a:t>
            </a:r>
            <a:r>
              <a:rPr lang="nl-NL" sz="2400" i="1" dirty="0">
                <a:effectLst/>
                <a:ea typeface="Times New Roman" panose="02020603050405020304" pitchFamily="18" charset="0"/>
              </a:rPr>
              <a:t>  </a:t>
            </a:r>
            <a:r>
              <a:rPr lang="nl-NL" sz="2400" b="1" i="1" u="sng" dirty="0">
                <a:effectLst/>
                <a:ea typeface="Times New Roman" panose="02020603050405020304" pitchFamily="18" charset="0"/>
              </a:rPr>
              <a:t>vijfennegentig</a:t>
            </a:r>
            <a:r>
              <a:rPr lang="nl-NL" sz="2400" i="1" dirty="0">
                <a:effectLst/>
                <a:ea typeface="Times New Roman" panose="02020603050405020304" pitchFamily="18" charset="0"/>
              </a:rPr>
              <a:t> toen  ik eruit kwam</a:t>
            </a:r>
          </a:p>
          <a:p>
            <a:pPr marL="0" lvl="4" indent="0">
              <a:buNone/>
            </a:pPr>
            <a:r>
              <a:rPr lang="nl-NL" sz="2400" dirty="0"/>
              <a:t>		and I was ER ninety-five      when I  out   came</a:t>
            </a:r>
          </a:p>
          <a:p>
            <a:pPr marL="895350" lvl="4" indent="-895350">
              <a:buNone/>
            </a:pPr>
            <a:r>
              <a:rPr lang="nl-NL" sz="2400" dirty="0"/>
              <a:t>		‘I weighed 67 kilograms when I went in and I weighed 95 when I came out’ (Tape 27, Dik)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62D90-20C5-A3F3-FBB7-FA26CCA2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553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Type/tokens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25</a:t>
            </a:fld>
            <a:endParaRPr lang="nl-NL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48431"/>
              </p:ext>
            </p:extLst>
          </p:nvPr>
        </p:nvGraphicFramePr>
        <p:xfrm>
          <a:off x="870811" y="2390588"/>
          <a:ext cx="7361776" cy="2988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0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7059">
                <a:tc>
                  <a:txBody>
                    <a:bodyPr/>
                    <a:lstStyle/>
                    <a:p>
                      <a:pPr algn="ctr"/>
                      <a:r>
                        <a:rPr lang="nl-NL" dirty="0" err="1"/>
                        <a:t>Quantitative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err="1"/>
                        <a:t>Quantitative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Age, </a:t>
                      </a:r>
                      <a:r>
                        <a:rPr lang="nl-NL" dirty="0" err="1"/>
                        <a:t>weight</a:t>
                      </a:r>
                      <a:endParaRPr lang="nl-NL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Age, </a:t>
                      </a:r>
                      <a:r>
                        <a:rPr lang="nl-NL" dirty="0" err="1"/>
                        <a:t>weight</a:t>
                      </a:r>
                      <a:endParaRPr lang="nl-NL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059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+ER (=NSD)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‒ER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+ER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solidFill>
                            <a:schemeClr val="bg1"/>
                          </a:solidFill>
                        </a:rPr>
                        <a:t>‒ER (=NSD)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059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69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059"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N=166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/>
                        <a:t>N=83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13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890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stratification Q-ER?</a:t>
            </a:r>
            <a:br>
              <a:rPr lang="en-US" dirty="0"/>
            </a:br>
            <a:r>
              <a:rPr lang="en-US" sz="3100" dirty="0"/>
              <a:t>Absence Q-ER in numerator, potential (n) Q-ER in denominator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513245"/>
              </p:ext>
            </p:extLst>
          </p:nvPr>
        </p:nvGraphicFramePr>
        <p:xfrm>
          <a:off x="457200" y="1770425"/>
          <a:ext cx="8229600" cy="49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6957">
                <a:tc>
                  <a:txBody>
                    <a:bodyPr/>
                    <a:lstStyle/>
                    <a:p>
                      <a:r>
                        <a:rPr lang="en-US" sz="1800" dirty="0"/>
                        <a:t>Presence Q-</a:t>
                      </a:r>
                      <a:r>
                        <a:rPr lang="en-US" sz="1800" dirty="0" err="1"/>
                        <a:t>er</a:t>
                      </a:r>
                      <a:r>
                        <a:rPr lang="en-US" sz="1800" dirty="0"/>
                        <a:t> n=138</a:t>
                      </a:r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Absence Q-</a:t>
                      </a:r>
                      <a:r>
                        <a:rPr lang="en-US" sz="1800" dirty="0" err="1"/>
                        <a:t>er</a:t>
                      </a:r>
                      <a:r>
                        <a:rPr lang="en-US" sz="1800" dirty="0"/>
                        <a:t> n=28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low level of education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high level of education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/>
                        <a:t>N=166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0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L1’s/2L1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old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404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migrant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dialect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Heerlen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1/13</a:t>
                      </a:r>
                    </a:p>
                    <a:p>
                      <a:r>
                        <a:rPr lang="en-US" sz="2400" dirty="0"/>
                        <a:t>2/5</a:t>
                      </a:r>
                    </a:p>
                    <a:p>
                      <a:r>
                        <a:rPr lang="en-US" sz="2400" dirty="0"/>
                        <a:t>5/28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0/12</a:t>
                      </a:r>
                    </a:p>
                    <a:p>
                      <a:r>
                        <a:rPr lang="en-US" sz="2400" dirty="0"/>
                        <a:t>4/22</a:t>
                      </a:r>
                    </a:p>
                    <a:p>
                      <a:r>
                        <a:rPr lang="en-US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1/15</a:t>
                      </a:r>
                    </a:p>
                    <a:p>
                      <a:r>
                        <a:rPr lang="en-US" sz="2400" dirty="0"/>
                        <a:t>4/17</a:t>
                      </a:r>
                    </a:p>
                    <a:p>
                      <a:r>
                        <a:rPr lang="en-US" sz="2400" dirty="0"/>
                        <a:t>2/7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4/18</a:t>
                      </a:r>
                    </a:p>
                    <a:p>
                      <a:r>
                        <a:rPr lang="en-US" sz="2400" dirty="0"/>
                        <a:t>4/23</a:t>
                      </a:r>
                    </a:p>
                    <a:p>
                      <a:r>
                        <a:rPr lang="en-US" sz="2400" dirty="0"/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891"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background (9%, 17%, 16%):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nl-NL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1.514,   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2, p-value = 0.469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Migrant vs. dialect (9%, 17%):                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nl-NL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1.881,   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1, p-value = 0.170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Age: (Y 15%, O 14%)                                 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nl-NL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0.054,    df = 1,  p-value = 0.817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Education:  (L 13%, H 16%)                      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nl-NL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0.274,    df = 1,  p-value = 0.601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Pearson's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Chi-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squared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test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Yates'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continuity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correction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062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200" i="1" dirty="0"/>
              <a:t>Categorical and variable use Q-ER at the level of the individual speaker in Heerlen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993708"/>
              </p:ext>
            </p:extLst>
          </p:nvPr>
        </p:nvGraphicFramePr>
        <p:xfrm>
          <a:off x="457200" y="1847400"/>
          <a:ext cx="8229600" cy="399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7378">
                <a:tc>
                  <a:txBody>
                    <a:bodyPr/>
                    <a:lstStyle/>
                    <a:p>
                      <a:r>
                        <a:rPr lang="en-US" sz="3400" dirty="0"/>
                        <a:t>Q-ER (n=166)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 err="1"/>
                        <a:t>n</a:t>
                      </a:r>
                      <a:r>
                        <a:rPr lang="en-US" sz="3400" dirty="0"/>
                        <a:t> speakers</a:t>
                      </a:r>
                    </a:p>
                    <a:p>
                      <a:r>
                        <a:rPr lang="en-US" sz="3400" dirty="0"/>
                        <a:t> (n=54)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378">
                <a:tc>
                  <a:txBody>
                    <a:bodyPr/>
                    <a:lstStyle/>
                    <a:p>
                      <a:r>
                        <a:rPr lang="en-US" sz="4000" dirty="0"/>
                        <a:t>categorical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34 (64%)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378">
                <a:tc>
                  <a:txBody>
                    <a:bodyPr/>
                    <a:lstStyle/>
                    <a:p>
                      <a:r>
                        <a:rPr lang="en-US" sz="4000" dirty="0"/>
                        <a:t>categorical absent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 (6%)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378">
                <a:tc>
                  <a:txBody>
                    <a:bodyPr/>
                    <a:lstStyle/>
                    <a:p>
                      <a:r>
                        <a:rPr lang="en-US" sz="4000" dirty="0"/>
                        <a:t>variable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16 (30%)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312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stratification Age/Weight-ER?</a:t>
            </a:r>
            <a:br>
              <a:rPr lang="en-US" dirty="0"/>
            </a:br>
            <a:r>
              <a:rPr lang="en-US" sz="3100" dirty="0"/>
              <a:t>Presence ER in numerator, potential (n) ER in denominator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335497"/>
              </p:ext>
            </p:extLst>
          </p:nvPr>
        </p:nvGraphicFramePr>
        <p:xfrm>
          <a:off x="457200" y="1770425"/>
          <a:ext cx="8229600" cy="52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5199">
                <a:tc>
                  <a:txBody>
                    <a:bodyPr/>
                    <a:lstStyle/>
                    <a:p>
                      <a:r>
                        <a:rPr lang="en-US" sz="2000" dirty="0"/>
                        <a:t>Presence ER n=14</a:t>
                      </a:r>
                    </a:p>
                    <a:p>
                      <a:endParaRPr lang="en-US" sz="2000" dirty="0"/>
                    </a:p>
                    <a:p>
                      <a:r>
                        <a:rPr lang="en-US" sz="2000" dirty="0"/>
                        <a:t>Absence ER  n=69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low level of education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/>
                        <a:t>high level of education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  <a:p>
                      <a:r>
                        <a:rPr lang="en-US" sz="2400" dirty="0"/>
                        <a:t>N=83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L1’s/2L1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old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031">
                <a:tc>
                  <a:txBody>
                    <a:bodyPr/>
                    <a:lstStyle/>
                    <a:p>
                      <a:r>
                        <a:rPr lang="en-US" sz="2400" dirty="0"/>
                        <a:t>*migrant</a:t>
                      </a:r>
                    </a:p>
                    <a:p>
                      <a:r>
                        <a:rPr lang="en-US" sz="2400" dirty="0"/>
                        <a:t>*dialect</a:t>
                      </a:r>
                    </a:p>
                    <a:p>
                      <a:r>
                        <a:rPr lang="en-US" sz="2400" dirty="0"/>
                        <a:t>*Heerlen 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1/2</a:t>
                      </a:r>
                    </a:p>
                    <a:p>
                      <a:r>
                        <a:rPr lang="en-US" sz="2400" dirty="0"/>
                        <a:t>1/1</a:t>
                      </a:r>
                    </a:p>
                    <a:p>
                      <a:r>
                        <a:rPr lang="en-US" sz="2400" dirty="0"/>
                        <a:t>0/5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1/13</a:t>
                      </a:r>
                    </a:p>
                    <a:p>
                      <a:r>
                        <a:rPr lang="en-US" sz="2400" dirty="0"/>
                        <a:t>3/5</a:t>
                      </a:r>
                    </a:p>
                    <a:p>
                      <a:r>
                        <a:rPr lang="en-US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0/3</a:t>
                      </a:r>
                    </a:p>
                    <a:p>
                      <a:r>
                        <a:rPr lang="en-US" sz="2400" dirty="0"/>
                        <a:t>0/16</a:t>
                      </a:r>
                    </a:p>
                    <a:p>
                      <a:r>
                        <a:rPr lang="en-US" sz="2400" dirty="0"/>
                        <a:t>1/7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0/5</a:t>
                      </a:r>
                    </a:p>
                    <a:p>
                      <a:r>
                        <a:rPr lang="en-US" sz="2400" dirty="0"/>
                        <a:t>7/19</a:t>
                      </a:r>
                    </a:p>
                    <a:p>
                      <a:r>
                        <a:rPr lang="en-US" sz="2400" dirty="0"/>
                        <a:t>0/7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348">
                <a:tc gridSpan="6">
                  <a:txBody>
                    <a:bodyPr/>
                    <a:lstStyle/>
                    <a:p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background (8%, 21%, 5%):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nl-NL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4.181,  df = 2, p-value = 0.124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Dialect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Heerlen Dutch (21%, 5%):   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nl-NL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2.715, 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1, p-value = 0.099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(Y 8%, O 18%):                                 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nl-NL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1.938,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1, p-value = 0.164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(L 19%, H 12%):                     </a:t>
                      </a:r>
                      <a:r>
                        <a:rPr lang="nl-NL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nl-NL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0.721, 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1, p-value = 0.396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Pearson's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Chi-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squared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test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Yates'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continuity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correction</a:t>
                      </a:r>
                      <a:r>
                        <a:rPr lang="nl-N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962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200" i="1" dirty="0"/>
              <a:t>Categorical and variable use age/weight ER at the level of the individual speaker in Heerlen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391530"/>
              </p:ext>
            </p:extLst>
          </p:nvPr>
        </p:nvGraphicFramePr>
        <p:xfrm>
          <a:off x="457200" y="1847400"/>
          <a:ext cx="8229600" cy="399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7378">
                <a:tc>
                  <a:txBody>
                    <a:bodyPr/>
                    <a:lstStyle/>
                    <a:p>
                      <a:r>
                        <a:rPr lang="en-US" sz="3400" dirty="0"/>
                        <a:t>ER (n=83)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 err="1"/>
                        <a:t>n</a:t>
                      </a:r>
                      <a:r>
                        <a:rPr lang="en-US" sz="3400" dirty="0"/>
                        <a:t> speakers</a:t>
                      </a:r>
                    </a:p>
                    <a:p>
                      <a:r>
                        <a:rPr lang="en-US" sz="3400" dirty="0"/>
                        <a:t> (n=39)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378">
                <a:tc>
                  <a:txBody>
                    <a:bodyPr/>
                    <a:lstStyle/>
                    <a:p>
                      <a:r>
                        <a:rPr lang="en-US" sz="4000" dirty="0"/>
                        <a:t>categorical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6 (16%)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378">
                <a:tc>
                  <a:txBody>
                    <a:bodyPr/>
                    <a:lstStyle/>
                    <a:p>
                      <a:r>
                        <a:rPr lang="en-US" sz="4000" dirty="0"/>
                        <a:t>categorical absent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29 (76%)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378">
                <a:tc>
                  <a:txBody>
                    <a:bodyPr/>
                    <a:lstStyle/>
                    <a:p>
                      <a:r>
                        <a:rPr lang="en-US" sz="4000" dirty="0"/>
                        <a:t>variable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3 (8%)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79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European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/>
              <a:t>Some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European </a:t>
            </a:r>
            <a:r>
              <a:rPr lang="nl-NL" dirty="0" err="1"/>
              <a:t>languages</a:t>
            </a:r>
            <a:r>
              <a:rPr lang="nl-NL" dirty="0"/>
              <a:t> have a </a:t>
            </a:r>
            <a:r>
              <a:rPr lang="nl-NL" dirty="0" err="1"/>
              <a:t>partitive</a:t>
            </a:r>
            <a:r>
              <a:rPr lang="nl-NL" dirty="0"/>
              <a:t> (</a:t>
            </a:r>
            <a:r>
              <a:rPr lang="nl-NL" dirty="0" err="1"/>
              <a:t>quantitative</a:t>
            </a:r>
            <a:r>
              <a:rPr lang="nl-NL" dirty="0"/>
              <a:t>) </a:t>
            </a:r>
            <a:r>
              <a:rPr lang="nl-NL" dirty="0" err="1"/>
              <a:t>pronoun</a:t>
            </a:r>
            <a:r>
              <a:rPr lang="nl-NL" dirty="0"/>
              <a:t>, </a:t>
            </a:r>
            <a:r>
              <a:rPr lang="nl-NL" dirty="0" err="1"/>
              <a:t>whereas</a:t>
            </a:r>
            <a:r>
              <a:rPr lang="nl-NL" dirty="0"/>
              <a:t> most of </a:t>
            </a:r>
            <a:r>
              <a:rPr lang="nl-NL" dirty="0" err="1"/>
              <a:t>the</a:t>
            </a:r>
            <a:r>
              <a:rPr lang="nl-NL" dirty="0"/>
              <a:t> standard European </a:t>
            </a:r>
            <a:r>
              <a:rPr lang="nl-NL" dirty="0" err="1"/>
              <a:t>languages</a:t>
            </a:r>
            <a:r>
              <a:rPr lang="nl-NL" dirty="0"/>
              <a:t> do </a:t>
            </a:r>
            <a:r>
              <a:rPr lang="nl-NL" dirty="0" err="1"/>
              <a:t>not</a:t>
            </a:r>
            <a:r>
              <a:rPr lang="nl-NL" dirty="0"/>
              <a:t> have </a:t>
            </a:r>
            <a:r>
              <a:rPr lang="nl-NL" dirty="0" err="1"/>
              <a:t>one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/>
              <a:t>(1)</a:t>
            </a:r>
            <a:r>
              <a:rPr lang="nl-NL" i="1" dirty="0"/>
              <a:t> Jean </a:t>
            </a:r>
            <a:r>
              <a:rPr lang="nl-NL" i="1" u="sng" dirty="0">
                <a:solidFill>
                  <a:srgbClr val="FF0000"/>
                </a:solidFill>
              </a:rPr>
              <a:t>en</a:t>
            </a:r>
            <a:r>
              <a:rPr lang="nl-NL" i="1" dirty="0"/>
              <a:t> a trois </a:t>
            </a:r>
            <a:r>
              <a:rPr lang="nl-NL" dirty="0"/>
              <a:t>‘Jean has three’ (French)</a:t>
            </a:r>
          </a:p>
          <a:p>
            <a:pPr marL="0" indent="0">
              <a:buNone/>
            </a:pPr>
            <a:r>
              <a:rPr lang="nl-NL" dirty="0"/>
              <a:t>(2) </a:t>
            </a:r>
            <a:r>
              <a:rPr lang="nl-NL" i="1" dirty="0"/>
              <a:t>Gianni </a:t>
            </a:r>
            <a:r>
              <a:rPr lang="nl-NL" i="1" u="sng" dirty="0">
                <a:solidFill>
                  <a:srgbClr val="FF0000"/>
                </a:solidFill>
              </a:rPr>
              <a:t>ne</a:t>
            </a:r>
            <a:r>
              <a:rPr lang="nl-NL" i="1" dirty="0"/>
              <a:t> ha tre</a:t>
            </a:r>
            <a:r>
              <a:rPr lang="nl-NL" dirty="0"/>
              <a:t>. ‘Gianni has three’ (Italian)</a:t>
            </a:r>
          </a:p>
          <a:p>
            <a:pPr marL="0" indent="0">
              <a:buNone/>
            </a:pPr>
            <a:r>
              <a:rPr lang="nl-NL" dirty="0"/>
              <a:t>(3) </a:t>
            </a:r>
            <a:r>
              <a:rPr lang="nl-NL" i="1" dirty="0"/>
              <a:t>Jan heeft </a:t>
            </a:r>
            <a:r>
              <a:rPr lang="nl-NL" i="1" u="sng" dirty="0">
                <a:solidFill>
                  <a:srgbClr val="FF0000"/>
                </a:solidFill>
              </a:rPr>
              <a:t>er</a:t>
            </a:r>
            <a:r>
              <a:rPr lang="nl-NL" i="1" dirty="0"/>
              <a:t> drie</a:t>
            </a:r>
            <a:r>
              <a:rPr lang="nl-NL" dirty="0"/>
              <a:t>. ‘Jan has </a:t>
            </a:r>
            <a:r>
              <a:rPr lang="nl-NL" dirty="0" err="1"/>
              <a:t>three</a:t>
            </a:r>
            <a:r>
              <a:rPr lang="nl-NL" dirty="0"/>
              <a:t>’ (Dutch)</a:t>
            </a:r>
          </a:p>
          <a:p>
            <a:pPr marL="0" indent="0">
              <a:buNone/>
            </a:pPr>
            <a:r>
              <a:rPr lang="de-DE" dirty="0"/>
              <a:t>(4)</a:t>
            </a:r>
            <a:r>
              <a:rPr lang="de-DE" i="1" dirty="0"/>
              <a:t> Si huet </a:t>
            </a:r>
            <a:r>
              <a:rPr lang="de-DE" i="1" u="sng" dirty="0">
                <a:solidFill>
                  <a:srgbClr val="FF0000"/>
                </a:solidFill>
              </a:rPr>
              <a:t>der</a:t>
            </a:r>
            <a:r>
              <a:rPr lang="de-DE" i="1" dirty="0"/>
              <a:t> dräi. </a:t>
            </a:r>
            <a:r>
              <a:rPr lang="nl-NL" dirty="0"/>
              <a:t>‘</a:t>
            </a:r>
            <a:r>
              <a:rPr lang="nl-NL" dirty="0" err="1"/>
              <a:t>She</a:t>
            </a:r>
            <a:r>
              <a:rPr lang="nl-NL" dirty="0"/>
              <a:t> has </a:t>
            </a:r>
            <a:r>
              <a:rPr lang="nl-NL" dirty="0" err="1"/>
              <a:t>three</a:t>
            </a:r>
            <a:r>
              <a:rPr lang="nl-NL" dirty="0"/>
              <a:t>’</a:t>
            </a:r>
            <a:r>
              <a:rPr lang="de-DE" i="1" dirty="0"/>
              <a:t> </a:t>
            </a:r>
            <a:r>
              <a:rPr lang="nl-NL" dirty="0"/>
              <a:t>(</a:t>
            </a:r>
            <a:r>
              <a:rPr lang="nl-NL" dirty="0" err="1"/>
              <a:t>Luxembourgish</a:t>
            </a:r>
            <a:r>
              <a:rPr lang="nl-NL" dirty="0"/>
              <a:t>)</a:t>
            </a:r>
          </a:p>
          <a:p>
            <a:pPr marL="0" indent="0">
              <a:buNone/>
            </a:pPr>
            <a:r>
              <a:rPr lang="nl-NL" dirty="0"/>
              <a:t>(5) </a:t>
            </a:r>
            <a:r>
              <a:rPr lang="nl-NL" i="1" dirty="0"/>
              <a:t>Jan hat drei</a:t>
            </a:r>
            <a:r>
              <a:rPr lang="nl-NL" dirty="0"/>
              <a:t>. ‘Jan has three’ (Standard German)</a:t>
            </a:r>
          </a:p>
          <a:p>
            <a:pPr marL="0" indent="0">
              <a:buNone/>
            </a:pPr>
            <a:r>
              <a:rPr lang="nl-NL" dirty="0"/>
              <a:t>(6)	</a:t>
            </a:r>
            <a:r>
              <a:rPr lang="nl-NL" i="1" dirty="0"/>
              <a:t>Hy hat trije</a:t>
            </a:r>
            <a:r>
              <a:rPr lang="nl-NL" dirty="0"/>
              <a:t>. ‘Hij has three’(Frisian)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F24D-09D4-4DC4-A94F-4E853F37BF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2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387F5-6879-EFA6-4637-92024C56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8A55D-1B31-CB19-139A-173D9D2F8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A3E2C-4E7E-63A3-2C9B-6500937D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606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Sociolinguistic variation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Quantitative</a:t>
            </a:r>
            <a:r>
              <a:rPr lang="nl-NL" dirty="0"/>
              <a:t> </a:t>
            </a:r>
            <a:r>
              <a:rPr lang="nl-NL" dirty="0" err="1"/>
              <a:t>construction</a:t>
            </a:r>
            <a:endParaRPr lang="nl-NL" dirty="0"/>
          </a:p>
          <a:p>
            <a:r>
              <a:rPr lang="nl-NL" dirty="0"/>
              <a:t>Omission by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social</a:t>
            </a:r>
            <a:r>
              <a:rPr lang="nl-NL" dirty="0"/>
              <a:t> </a:t>
            </a:r>
            <a:r>
              <a:rPr lang="nl-NL" dirty="0" err="1"/>
              <a:t>stratified</a:t>
            </a:r>
            <a:r>
              <a:rPr lang="nl-NL" dirty="0"/>
              <a:t> </a:t>
            </a:r>
            <a:r>
              <a:rPr lang="nl-NL" dirty="0" err="1"/>
              <a:t>groups</a:t>
            </a:r>
            <a:r>
              <a:rPr lang="nl-NL" dirty="0"/>
              <a:t> of speakers (</a:t>
            </a:r>
            <a:r>
              <a:rPr lang="nl-NL" dirty="0" err="1"/>
              <a:t>age</a:t>
            </a:r>
            <a:r>
              <a:rPr lang="nl-NL" dirty="0"/>
              <a:t>, </a:t>
            </a:r>
            <a:r>
              <a:rPr lang="nl-NL" dirty="0" err="1"/>
              <a:t>education</a:t>
            </a:r>
            <a:r>
              <a:rPr lang="nl-NL" dirty="0"/>
              <a:t>, </a:t>
            </a:r>
            <a:r>
              <a:rPr lang="nl-NL" dirty="0" err="1"/>
              <a:t>language</a:t>
            </a:r>
            <a:r>
              <a:rPr lang="nl-NL" dirty="0"/>
              <a:t> background)</a:t>
            </a:r>
          </a:p>
          <a:p>
            <a:r>
              <a:rPr lang="nl-NL" dirty="0"/>
              <a:t>Possibility of omission of ER seems to be a stable feature of Heerlen Dutch</a:t>
            </a:r>
          </a:p>
          <a:p>
            <a:pPr lvl="1"/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lvl="1" indent="-457200">
              <a:buFontTx/>
              <a:buChar char="-"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3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Linguistic variation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000" dirty="0" err="1"/>
              <a:t>What</a:t>
            </a:r>
            <a:r>
              <a:rPr lang="nl-NL" sz="3000" dirty="0"/>
              <a:t> could explain omission in the quantificational construction:</a:t>
            </a:r>
          </a:p>
          <a:p>
            <a:endParaRPr lang="nl-NL" sz="3000" dirty="0"/>
          </a:p>
          <a:p>
            <a:r>
              <a:rPr lang="nl-NL" sz="3000" dirty="0"/>
              <a:t>Heerlen dialect? (not confirmed in small survey)</a:t>
            </a:r>
          </a:p>
          <a:p>
            <a:r>
              <a:rPr lang="nl-NL" sz="3000" dirty="0"/>
              <a:t>Migrants?</a:t>
            </a:r>
          </a:p>
          <a:p>
            <a:r>
              <a:rPr lang="nl-NL" sz="3000" dirty="0"/>
              <a:t>Analogy?</a:t>
            </a:r>
          </a:p>
          <a:p>
            <a:endParaRPr lang="nl-NL" sz="3000" dirty="0"/>
          </a:p>
          <a:p>
            <a:r>
              <a:rPr lang="nl-NL" sz="3000" dirty="0"/>
              <a:t>Expletive ER and prepositional ER can also be omitted</a:t>
            </a:r>
          </a:p>
          <a:p>
            <a:pPr lvl="1"/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lvl="1" indent="-457200">
              <a:buFontTx/>
              <a:buChar char="-"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99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9407-386B-2BCB-F49C-E6021F02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Linguistic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6855F-935C-7AA0-068E-F6E8C4C52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/>
              <a:t>Omission of expletive ER (Cornips 2003):</a:t>
            </a:r>
          </a:p>
          <a:p>
            <a:pPr marL="0" indent="0">
              <a:buNone/>
            </a:pPr>
            <a:r>
              <a:rPr lang="nl-NL" sz="2800" dirty="0"/>
              <a:t>(20)	</a:t>
            </a:r>
            <a:r>
              <a:rPr lang="nl-NL" sz="2800" i="1" dirty="0"/>
              <a:t>liefste     ’s nachts als Ø geen maan was</a:t>
            </a:r>
          </a:p>
          <a:p>
            <a:pPr marL="0" indent="0">
              <a:buNone/>
            </a:pPr>
            <a:r>
              <a:rPr lang="nl-NL" sz="2800" dirty="0"/>
              <a:t>		preferably at night when no  moon was</a:t>
            </a:r>
          </a:p>
          <a:p>
            <a:pPr marL="0" indent="0">
              <a:buNone/>
            </a:pPr>
            <a:r>
              <a:rPr lang="nl-NL" sz="2800" dirty="0"/>
              <a:t>		‘preferably at night when there was no moon’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Omission of prepositional ER (Cornips 2003):</a:t>
            </a:r>
          </a:p>
          <a:p>
            <a:pPr marL="0" indent="0">
              <a:buNone/>
            </a:pPr>
            <a:r>
              <a:rPr lang="nl-NL" sz="2800" dirty="0"/>
              <a:t>(21)	</a:t>
            </a:r>
            <a:r>
              <a:rPr lang="nl-NL" sz="2800" i="1" dirty="0"/>
              <a:t>’t ziet   Ø niet uit</a:t>
            </a:r>
          </a:p>
          <a:p>
            <a:pPr marL="0" indent="0">
              <a:buNone/>
            </a:pPr>
            <a:r>
              <a:rPr lang="nl-NL" sz="2800" dirty="0"/>
              <a:t>		it looks    not  out</a:t>
            </a:r>
          </a:p>
          <a:p>
            <a:pPr marL="0" indent="0">
              <a:buNone/>
            </a:pPr>
            <a:r>
              <a:rPr lang="nl-NL" sz="2800" dirty="0"/>
              <a:t>		‘It looks bad’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6F761-59EF-0824-D46A-644A9AF1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247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9407-386B-2BCB-F49C-E6021F02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Linguistic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6855F-935C-7AA0-068E-F6E8C4C52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200" dirty="0"/>
              <a:t>Omission + variable use (3 + 16 participants):</a:t>
            </a:r>
          </a:p>
          <a:p>
            <a:pPr marL="0" indent="0">
              <a:buNone/>
            </a:pPr>
            <a:r>
              <a:rPr lang="nl-NL" sz="2200" dirty="0"/>
              <a:t>9x </a:t>
            </a:r>
            <a:r>
              <a:rPr lang="nl-NL" sz="2200" dirty="0">
                <a:solidFill>
                  <a:srgbClr val="FF0000"/>
                </a:solidFill>
              </a:rPr>
              <a:t>dialect</a:t>
            </a:r>
            <a:r>
              <a:rPr lang="nl-NL" sz="2200" dirty="0"/>
              <a:t> (4xL)</a:t>
            </a:r>
          </a:p>
          <a:p>
            <a:pPr marL="0" indent="0">
              <a:buNone/>
            </a:pPr>
            <a:r>
              <a:rPr lang="nl-NL" sz="2200" dirty="0"/>
              <a:t>5x Heerlen Dutch (3xL)</a:t>
            </a:r>
          </a:p>
          <a:p>
            <a:pPr marL="0" indent="0">
              <a:buNone/>
            </a:pPr>
            <a:r>
              <a:rPr lang="nl-NL" sz="2200" dirty="0"/>
              <a:t>5x migrant (1xL)</a:t>
            </a:r>
          </a:p>
          <a:p>
            <a:pPr marL="0" indent="0">
              <a:buNone/>
            </a:pPr>
            <a:r>
              <a:rPr lang="nl-NL" sz="2200" dirty="0"/>
              <a:t>10xY + 9xO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Presence (34 participants)</a:t>
            </a:r>
          </a:p>
          <a:p>
            <a:pPr marL="0" indent="0">
              <a:buNone/>
            </a:pPr>
            <a:r>
              <a:rPr lang="nl-NL" sz="2200" dirty="0"/>
              <a:t>12x dialect (9</a:t>
            </a:r>
            <a:r>
              <a:rPr lang="nl-NL" sz="2200" dirty="0">
                <a:solidFill>
                  <a:srgbClr val="FF0000"/>
                </a:solidFill>
              </a:rPr>
              <a:t>H</a:t>
            </a:r>
            <a:r>
              <a:rPr lang="nl-NL" sz="2200" dirty="0"/>
              <a:t>)</a:t>
            </a:r>
          </a:p>
          <a:p>
            <a:pPr marL="0" indent="0">
              <a:buNone/>
            </a:pPr>
            <a:r>
              <a:rPr lang="nl-NL" sz="2200" dirty="0"/>
              <a:t>8x Heerlen Dutch (4xH)</a:t>
            </a:r>
          </a:p>
          <a:p>
            <a:pPr marL="0" indent="0">
              <a:buNone/>
            </a:pPr>
            <a:r>
              <a:rPr lang="nl-NL" sz="2200" dirty="0"/>
              <a:t>14x migrant (6xH)</a:t>
            </a:r>
          </a:p>
          <a:p>
            <a:pPr marL="0" indent="0">
              <a:buNone/>
            </a:pPr>
            <a:r>
              <a:rPr lang="nl-NL" sz="2200" dirty="0"/>
              <a:t>16xY + 18xO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6F761-59EF-0824-D46A-644A9AF1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338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Sociolinguistic variation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Age/weight construction:</a:t>
            </a:r>
          </a:p>
          <a:p>
            <a:r>
              <a:rPr lang="nl-NL" dirty="0"/>
              <a:t>Presence especially in sociolinguistic groups:</a:t>
            </a:r>
          </a:p>
          <a:p>
            <a:r>
              <a:rPr lang="nl-NL" dirty="0"/>
              <a:t>Dialect</a:t>
            </a:r>
          </a:p>
          <a:p>
            <a:r>
              <a:rPr lang="nl-NL" dirty="0"/>
              <a:t>Older speakers</a:t>
            </a:r>
          </a:p>
          <a:p>
            <a:r>
              <a:rPr lang="nl-NL" dirty="0"/>
              <a:t>Lower education</a:t>
            </a:r>
          </a:p>
          <a:p>
            <a:r>
              <a:rPr lang="nl-NL" dirty="0"/>
              <a:t>Possibility of presence of ER with Age/</a:t>
            </a:r>
            <a:r>
              <a:rPr lang="nl-NL" dirty="0" err="1"/>
              <a:t>weight</a:t>
            </a:r>
            <a:r>
              <a:rPr lang="nl-NL" dirty="0"/>
              <a:t> does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seem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a </a:t>
            </a:r>
            <a:r>
              <a:rPr lang="nl-NL" dirty="0" err="1"/>
              <a:t>stable</a:t>
            </a:r>
            <a:r>
              <a:rPr lang="nl-NL" dirty="0"/>
              <a:t> feature of Heerlen Dutch</a:t>
            </a:r>
          </a:p>
          <a:p>
            <a:pPr lvl="1"/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lvl="1" indent="-457200">
              <a:buFontTx/>
              <a:buChar char="-"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8852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Linguistic variation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3400" dirty="0"/>
              <a:t>What could explain presence in the age/weight construction:</a:t>
            </a:r>
          </a:p>
          <a:p>
            <a:r>
              <a:rPr lang="nl-NL" sz="3400" dirty="0"/>
              <a:t>Analogy?</a:t>
            </a:r>
          </a:p>
          <a:p>
            <a:endParaRPr lang="nl-NL" sz="3400" dirty="0"/>
          </a:p>
          <a:p>
            <a:pPr marL="0" indent="0">
              <a:buNone/>
            </a:pPr>
            <a:r>
              <a:rPr lang="nl-NL" sz="3400" dirty="0"/>
              <a:t>ER is also used with omitted mass nouns or bare plurals  (de Rooij 1991; de Schutter 1992):</a:t>
            </a:r>
          </a:p>
          <a:p>
            <a:pPr marL="0" indent="0">
              <a:buNone/>
            </a:pPr>
            <a:r>
              <a:rPr lang="nl-NL" sz="3400" dirty="0"/>
              <a:t>(22)	Wil     jij    </a:t>
            </a:r>
            <a:r>
              <a:rPr lang="nl-NL" sz="3400" dirty="0">
                <a:solidFill>
                  <a:srgbClr val="FF0000"/>
                </a:solidFill>
              </a:rPr>
              <a:t>D’R</a:t>
            </a:r>
            <a:r>
              <a:rPr lang="nl-NL" sz="3400" dirty="0"/>
              <a:t> nog   koffie?</a:t>
            </a:r>
          </a:p>
          <a:p>
            <a:pPr marL="0" indent="0">
              <a:buNone/>
            </a:pPr>
            <a:r>
              <a:rPr lang="nl-NL" sz="3400" dirty="0"/>
              <a:t>		Want you ER more coffee</a:t>
            </a:r>
          </a:p>
          <a:p>
            <a:pPr marL="0" indent="0">
              <a:buNone/>
            </a:pPr>
            <a:r>
              <a:rPr lang="nl-NL" sz="3400" dirty="0"/>
              <a:t>		‘Would you like some more coffee?’</a:t>
            </a:r>
          </a:p>
          <a:p>
            <a:endParaRPr lang="nl-NL" sz="3400" dirty="0"/>
          </a:p>
          <a:p>
            <a:r>
              <a:rPr lang="nl-NL" sz="3400" dirty="0"/>
              <a:t>Neighboring languages/dialects?</a:t>
            </a:r>
          </a:p>
          <a:p>
            <a:pPr marL="0" indent="0">
              <a:buNone/>
            </a:pPr>
            <a:r>
              <a:rPr lang="nl-NL" sz="3400" dirty="0"/>
              <a:t>ER is also used with AGE in Belgian standard Dutch and in French </a:t>
            </a:r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91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Quantitative ER</a:t>
            </a:r>
            <a:br>
              <a:rPr lang="nl-NL" dirty="0"/>
            </a:br>
            <a:r>
              <a:rPr lang="nl-NL" dirty="0"/>
              <a:t>in Belgian standard  Dutch and French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Absence of ER with quantificational expressions specifying </a:t>
            </a:r>
            <a:r>
              <a:rPr lang="nl-NL" sz="2800" b="1" dirty="0"/>
              <a:t>age </a:t>
            </a:r>
            <a:r>
              <a:rPr lang="nl-NL" sz="2800" dirty="0"/>
              <a:t>in Belgian Dutch (Sleeman 2022):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(23)	</a:t>
            </a:r>
            <a:r>
              <a:rPr lang="en-GB" sz="2800" i="1" dirty="0">
                <a:solidFill>
                  <a:srgbClr val="000000"/>
                </a:solidFill>
              </a:rPr>
              <a:t>Zij    is </a:t>
            </a:r>
            <a:r>
              <a:rPr lang="en-GB" sz="2800" i="1" dirty="0">
                <a:solidFill>
                  <a:srgbClr val="FF0000"/>
                </a:solidFill>
              </a:rPr>
              <a:t>Ø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tachtig</a:t>
            </a:r>
            <a:r>
              <a:rPr lang="nl-NL" sz="2800" dirty="0">
                <a:solidFill>
                  <a:srgbClr val="000000"/>
                </a:solidFill>
              </a:rPr>
              <a:t>	 (67%)	 (24)</a:t>
            </a:r>
            <a:r>
              <a:rPr lang="en-GB" sz="2800" i="1" dirty="0">
                <a:solidFill>
                  <a:srgbClr val="000000"/>
                </a:solidFill>
              </a:rPr>
              <a:t>Zij   is </a:t>
            </a:r>
            <a:r>
              <a:rPr lang="en-GB" sz="2800" i="1" dirty="0">
                <a:solidFill>
                  <a:srgbClr val="FF0000"/>
                </a:solidFill>
              </a:rPr>
              <a:t>ER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tachtig</a:t>
            </a:r>
            <a:r>
              <a:rPr lang="en-GB" sz="2800" i="1" dirty="0">
                <a:solidFill>
                  <a:srgbClr val="000000"/>
                </a:solidFill>
              </a:rPr>
              <a:t> (93%)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i="1" dirty="0">
                <a:solidFill>
                  <a:srgbClr val="000000"/>
                </a:solidFill>
              </a:rPr>
              <a:t>		she  is     eighty		      	 she is ER eighty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		‘She is eighty’</a:t>
            </a:r>
            <a:r>
              <a:rPr lang="en-US" sz="2800" dirty="0">
                <a:solidFill>
                  <a:srgbClr val="000000"/>
                </a:solidFill>
              </a:rPr>
              <a:t>		 	       </a:t>
            </a:r>
            <a:r>
              <a:rPr lang="en-GB" sz="2800" dirty="0">
                <a:solidFill>
                  <a:srgbClr val="000000"/>
                </a:solidFill>
              </a:rPr>
              <a:t>‘She is eighty’</a:t>
            </a:r>
            <a:endParaRPr lang="nl-NL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800" dirty="0"/>
              <a:t>(25)	Elle </a:t>
            </a:r>
            <a:r>
              <a:rPr lang="nl-NL" sz="2800" dirty="0">
                <a:solidFill>
                  <a:srgbClr val="FF0000"/>
                </a:solidFill>
              </a:rPr>
              <a:t>EN</a:t>
            </a:r>
            <a:r>
              <a:rPr lang="nl-NL" sz="2800" dirty="0"/>
              <a:t>  a     vingt.</a:t>
            </a:r>
          </a:p>
          <a:p>
            <a:pPr marL="0" indent="0">
              <a:buNone/>
            </a:pPr>
            <a:r>
              <a:rPr lang="nl-NL" sz="2800" dirty="0"/>
              <a:t>		‘she EN has twenty’</a:t>
            </a:r>
          </a:p>
          <a:p>
            <a:pPr marL="0" indent="0">
              <a:buNone/>
            </a:pPr>
            <a:r>
              <a:rPr lang="nl-NL" sz="2800" dirty="0"/>
              <a:t>		‘She is 20 years old.’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853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Linguistic variation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400" dirty="0"/>
              <a:t>What could explain presence in the age/weight construction:</a:t>
            </a:r>
          </a:p>
          <a:p>
            <a:r>
              <a:rPr lang="nl-NL" sz="3400" dirty="0"/>
              <a:t>Heerlen dialect?</a:t>
            </a:r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(26)	</a:t>
            </a:r>
            <a:r>
              <a:rPr lang="nl-NL" i="1" dirty="0"/>
              <a:t>Ich bèn </a:t>
            </a:r>
            <a:r>
              <a:rPr lang="nl-NL" i="1" dirty="0">
                <a:solidFill>
                  <a:srgbClr val="FF0000"/>
                </a:solidFill>
              </a:rPr>
              <a:t>DER</a:t>
            </a:r>
            <a:r>
              <a:rPr lang="nl-NL" i="1" dirty="0"/>
              <a:t> tachtig</a:t>
            </a:r>
            <a:r>
              <a:rPr lang="nl-NL" dirty="0"/>
              <a:t>. (Bep, dialect speaker)</a:t>
            </a:r>
          </a:p>
          <a:p>
            <a:pPr marL="0" indent="0">
              <a:buNone/>
            </a:pPr>
            <a:r>
              <a:rPr lang="nl-NL" dirty="0"/>
              <a:t>		I     am  ER    eighty</a:t>
            </a:r>
          </a:p>
          <a:p>
            <a:pPr marL="0" indent="0">
              <a:buNone/>
            </a:pPr>
            <a:r>
              <a:rPr lang="nl-NL" dirty="0"/>
              <a:t>  		‘I am eighty.’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2096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Linguistic variation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nl-NL" dirty="0"/>
              <a:t>Presence or variable use (6 + 3):</a:t>
            </a:r>
          </a:p>
          <a:p>
            <a:pPr marL="0" lvl="1" indent="0">
              <a:buNone/>
            </a:pPr>
            <a:r>
              <a:rPr lang="nl-NL" dirty="0"/>
              <a:t>6x </a:t>
            </a:r>
            <a:r>
              <a:rPr lang="nl-NL" dirty="0">
                <a:solidFill>
                  <a:srgbClr val="FF0000"/>
                </a:solidFill>
              </a:rPr>
              <a:t>dialect</a:t>
            </a:r>
            <a:r>
              <a:rPr lang="nl-NL" dirty="0"/>
              <a:t> (3x L)</a:t>
            </a:r>
          </a:p>
          <a:p>
            <a:pPr marL="0" lvl="1" indent="0">
              <a:buNone/>
            </a:pPr>
            <a:r>
              <a:rPr lang="nl-NL" dirty="0"/>
              <a:t>1x Heerlen Dutch (0x L)</a:t>
            </a:r>
          </a:p>
          <a:p>
            <a:pPr marL="0" lvl="1" indent="0">
              <a:buNone/>
            </a:pPr>
            <a:r>
              <a:rPr lang="nl-NL" dirty="0"/>
              <a:t>2x migrant (2x </a:t>
            </a:r>
            <a:r>
              <a:rPr lang="nl-NL" dirty="0">
                <a:solidFill>
                  <a:srgbClr val="FF0000"/>
                </a:solidFill>
              </a:rPr>
              <a:t>L</a:t>
            </a:r>
            <a:r>
              <a:rPr lang="nl-NL" dirty="0"/>
              <a:t>)</a:t>
            </a:r>
          </a:p>
          <a:p>
            <a:pPr marL="0" lvl="1" indent="0">
              <a:buNone/>
            </a:pPr>
            <a:r>
              <a:rPr lang="nl-NL" dirty="0"/>
              <a:t>3xY + 6x</a:t>
            </a:r>
            <a:r>
              <a:rPr lang="nl-NL" dirty="0">
                <a:solidFill>
                  <a:srgbClr val="FF0000"/>
                </a:solidFill>
              </a:rPr>
              <a:t>O</a:t>
            </a:r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r>
              <a:rPr lang="nl-NL" dirty="0"/>
              <a:t>Absence (29):</a:t>
            </a:r>
          </a:p>
          <a:p>
            <a:pPr marL="0" lvl="1" indent="0">
              <a:buNone/>
            </a:pPr>
            <a:r>
              <a:rPr lang="nl-NL" dirty="0"/>
              <a:t>9 x dialect (8x </a:t>
            </a:r>
            <a:r>
              <a:rPr lang="nl-NL" dirty="0">
                <a:solidFill>
                  <a:srgbClr val="FF0000"/>
                </a:solidFill>
              </a:rPr>
              <a:t>H</a:t>
            </a:r>
            <a:r>
              <a:rPr lang="nl-NL" dirty="0"/>
              <a:t>)</a:t>
            </a:r>
          </a:p>
          <a:p>
            <a:pPr marL="0" lvl="1" indent="0">
              <a:buNone/>
            </a:pPr>
            <a:r>
              <a:rPr lang="nl-NL" dirty="0"/>
              <a:t>10x Heerlen Dutch (7x H)</a:t>
            </a:r>
          </a:p>
          <a:p>
            <a:pPr marL="0" lvl="1" indent="0">
              <a:buNone/>
            </a:pPr>
            <a:r>
              <a:rPr lang="nl-NL" dirty="0"/>
              <a:t>10x migrant (5x H)</a:t>
            </a:r>
          </a:p>
          <a:p>
            <a:pPr marL="0" lvl="1" indent="0">
              <a:buNone/>
            </a:pPr>
            <a:r>
              <a:rPr lang="nl-NL" dirty="0"/>
              <a:t>15xY + 14xO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Quantitative ER in standard Dutch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sz="3800" dirty="0"/>
              <a:t>Dutch Reference Grammar 1997 (Electronic version 2012):</a:t>
            </a:r>
          </a:p>
          <a:p>
            <a:pPr marL="0" indent="0">
              <a:buNone/>
            </a:pPr>
            <a:endParaRPr lang="nl-NL" sz="3800" dirty="0"/>
          </a:p>
          <a:p>
            <a:pPr marL="0" indent="0">
              <a:buNone/>
            </a:pPr>
            <a:r>
              <a:rPr lang="nl-NL" sz="3800" dirty="0"/>
              <a:t>Quantitative ER is used with a quantifying expression, it refers to a countable entity:</a:t>
            </a:r>
          </a:p>
          <a:p>
            <a:pPr marL="0" indent="0">
              <a:buNone/>
            </a:pPr>
            <a:endParaRPr lang="nl-NL" sz="3800" dirty="0"/>
          </a:p>
          <a:p>
            <a:pPr marL="0" indent="0">
              <a:buNone/>
            </a:pPr>
            <a:r>
              <a:rPr lang="nl-NL" sz="3800" dirty="0"/>
              <a:t>Context: (</a:t>
            </a:r>
            <a:r>
              <a:rPr lang="nl-NL" sz="3800" i="1" dirty="0"/>
              <a:t>Waar   zijn de    </a:t>
            </a:r>
            <a:r>
              <a:rPr lang="nl-NL" sz="3800" i="1" u="sng" dirty="0"/>
              <a:t>boeken</a:t>
            </a:r>
            <a:r>
              <a:rPr lang="nl-NL" sz="3800" i="1" dirty="0"/>
              <a:t>?</a:t>
            </a:r>
            <a:r>
              <a:rPr lang="nl-NL" sz="3800" dirty="0"/>
              <a:t>)</a:t>
            </a:r>
          </a:p>
          <a:p>
            <a:pPr marL="0" indent="0">
              <a:buNone/>
            </a:pPr>
            <a:r>
              <a:rPr lang="nl-NL" sz="3800" dirty="0"/>
              <a:t>                ‘Where are the   </a:t>
            </a:r>
            <a:r>
              <a:rPr lang="nl-NL" sz="3800" dirty="0">
                <a:solidFill>
                  <a:srgbClr val="FF0000"/>
                </a:solidFill>
              </a:rPr>
              <a:t>books</a:t>
            </a:r>
            <a:r>
              <a:rPr lang="nl-NL" sz="3800" dirty="0"/>
              <a:t>?’</a:t>
            </a:r>
            <a:endParaRPr lang="nl-NL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3800" dirty="0"/>
              <a:t>(7)     </a:t>
            </a:r>
            <a:r>
              <a:rPr lang="nl-NL" sz="3800" i="1" dirty="0"/>
              <a:t>Ik vind </a:t>
            </a:r>
            <a:r>
              <a:rPr lang="nl-NL" sz="3800" i="1" dirty="0">
                <a:solidFill>
                  <a:srgbClr val="FF0000"/>
                </a:solidFill>
              </a:rPr>
              <a:t>er</a:t>
            </a:r>
            <a:r>
              <a:rPr lang="nl-NL" sz="3800" i="1" dirty="0"/>
              <a:t> maar drie	(</a:t>
            </a:r>
            <a:r>
              <a:rPr lang="en-GB" sz="4000" i="1" dirty="0">
                <a:solidFill>
                  <a:srgbClr val="FF0000"/>
                </a:solidFill>
              </a:rPr>
              <a:t> </a:t>
            </a:r>
            <a:r>
              <a:rPr lang="en-GB" sz="4000" i="1" dirty="0" err="1">
                <a:solidFill>
                  <a:srgbClr val="FF0000"/>
                </a:solidFill>
              </a:rPr>
              <a:t>Ø</a:t>
            </a:r>
            <a:r>
              <a:rPr lang="en-GB" sz="4000" i="1" dirty="0">
                <a:solidFill>
                  <a:srgbClr val="FF0000"/>
                </a:solidFill>
              </a:rPr>
              <a:t>)</a:t>
            </a:r>
            <a:endParaRPr lang="nl-NL" sz="3800" i="1" dirty="0"/>
          </a:p>
          <a:p>
            <a:pPr marL="0" indent="0">
              <a:buNone/>
            </a:pPr>
            <a:r>
              <a:rPr lang="nl-NL" sz="3800" dirty="0"/>
              <a:t>          I   find ER only  three</a:t>
            </a:r>
          </a:p>
          <a:p>
            <a:pPr marL="0" indent="0">
              <a:buNone/>
            </a:pPr>
            <a:r>
              <a:rPr lang="nl-NL" sz="3800" dirty="0"/>
              <a:t>         ‘I can only find three.’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F24D-09D4-4DC4-A94F-4E853F37BF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350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Linguistic analysis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endParaRPr lang="nl-NL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Presence of ER with </a:t>
            </a:r>
            <a:r>
              <a:rPr lang="nl-NL" b="1" dirty="0"/>
              <a:t>quantity</a:t>
            </a:r>
            <a:r>
              <a:rPr lang="nl-NL" dirty="0"/>
              <a:t> (as in standard Dutch) or absence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Absence of ER with </a:t>
            </a:r>
            <a:r>
              <a:rPr lang="nl-NL" b="1" dirty="0"/>
              <a:t>age/weight</a:t>
            </a:r>
            <a:r>
              <a:rPr lang="nl-NL" dirty="0"/>
              <a:t> (as in standard Dutch) or presence</a:t>
            </a:r>
          </a:p>
          <a:p>
            <a:pPr marL="0" lvl="1" indent="0">
              <a:buNone/>
            </a:pPr>
            <a:endParaRPr lang="nl-NL" b="1" dirty="0"/>
          </a:p>
          <a:p>
            <a:pPr marL="0" lvl="1" indent="0">
              <a:buNone/>
            </a:pPr>
            <a:endParaRPr lang="nl-NL" dirty="0"/>
          </a:p>
          <a:p>
            <a:pPr marL="457200" lvl="1" indent="-457200">
              <a:buFontTx/>
              <a:buChar char="-"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2780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Quantificational construction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With </a:t>
            </a:r>
            <a:r>
              <a:rPr lang="nl-NL" b="1" dirty="0"/>
              <a:t>quantity</a:t>
            </a:r>
            <a:r>
              <a:rPr lang="nl-NL" dirty="0"/>
              <a:t> ER is used with all kinds of transitive verbs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ER is moved from (object) noun position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Has an anaphoric function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Takes its interpretation from its antecedent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If absent, analyzed as empty pronoun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Empty pronoun has an anaphoric function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Movement of empty pronoun</a:t>
            </a:r>
          </a:p>
          <a:p>
            <a:pPr marL="457200" lvl="1" indent="-457200">
              <a:buFontTx/>
              <a:buChar char="-"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98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Quantificational construction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ER is moved from (object) noun position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/>
              <a:t>Movement of empty pronoun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0" lvl="1" indent="0">
              <a:buNone/>
            </a:pPr>
            <a:r>
              <a:rPr lang="nl-NL" dirty="0"/>
              <a:t>(27)	*</a:t>
            </a:r>
            <a:r>
              <a:rPr lang="nl-NL" i="1" dirty="0"/>
              <a:t>Ik denk (ER) aan     drie</a:t>
            </a:r>
            <a:r>
              <a:rPr lang="nl-NL" dirty="0"/>
              <a:t>.</a:t>
            </a:r>
          </a:p>
          <a:p>
            <a:pPr marL="0" lvl="1" indent="0">
              <a:buNone/>
            </a:pPr>
            <a:r>
              <a:rPr lang="nl-NL" dirty="0"/>
              <a:t>		  I   think ER about three</a:t>
            </a:r>
          </a:p>
          <a:p>
            <a:pPr marL="0" lvl="1" indent="0">
              <a:buNone/>
            </a:pPr>
            <a:r>
              <a:rPr lang="nl-NL" dirty="0"/>
              <a:t>		‘I am thinking of three.’</a:t>
            </a:r>
          </a:p>
          <a:p>
            <a:pPr marL="457200" lvl="1" indent="-457200">
              <a:buFontTx/>
              <a:buChar char="-"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710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Age</a:t>
            </a:r>
            <a:br>
              <a:rPr lang="nl-NL" dirty="0"/>
            </a:br>
            <a:r>
              <a:rPr lang="nl-NL" dirty="0"/>
              <a:t>in Netherlandic standard  Dutch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Absence of ER with quantificational expressions specifying </a:t>
            </a:r>
            <a:r>
              <a:rPr lang="nl-NL" b="1" dirty="0"/>
              <a:t>age </a:t>
            </a:r>
            <a:r>
              <a:rPr lang="nl-NL" dirty="0"/>
              <a:t>(Sleeman 2022):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(28)</a:t>
            </a:r>
            <a:r>
              <a:rPr lang="en-GB" sz="2800" i="1" dirty="0">
                <a:solidFill>
                  <a:srgbClr val="000000"/>
                </a:solidFill>
              </a:rPr>
              <a:t>	Zij    is </a:t>
            </a:r>
            <a:r>
              <a:rPr lang="en-GB" sz="2800" i="1" dirty="0">
                <a:solidFill>
                  <a:srgbClr val="FF0000"/>
                </a:solidFill>
              </a:rPr>
              <a:t>Ø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tachtig</a:t>
            </a:r>
            <a:r>
              <a:rPr lang="nl-NL" sz="2800" dirty="0">
                <a:solidFill>
                  <a:srgbClr val="000000"/>
                </a:solidFill>
              </a:rPr>
              <a:t>	(93%)	(29) </a:t>
            </a:r>
            <a:r>
              <a:rPr lang="en-GB" sz="2800" i="1" dirty="0">
                <a:solidFill>
                  <a:srgbClr val="000000"/>
                </a:solidFill>
              </a:rPr>
              <a:t>Zij   is </a:t>
            </a:r>
            <a:r>
              <a:rPr lang="en-GB" sz="2800" i="1" dirty="0">
                <a:solidFill>
                  <a:srgbClr val="FF0000"/>
                </a:solidFill>
              </a:rPr>
              <a:t>ER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tachtig</a:t>
            </a:r>
            <a:r>
              <a:rPr lang="en-GB" sz="2800" i="1" dirty="0">
                <a:solidFill>
                  <a:srgbClr val="000000"/>
                </a:solidFill>
              </a:rPr>
              <a:t> (0%)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i="1" dirty="0">
                <a:solidFill>
                  <a:srgbClr val="000000"/>
                </a:solidFill>
              </a:rPr>
              <a:t>		she  is     eighty		      	  she is ER eighty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		‘She is eighty’</a:t>
            </a:r>
            <a:r>
              <a:rPr lang="en-US" sz="2800" dirty="0">
                <a:solidFill>
                  <a:srgbClr val="000000"/>
                </a:solidFill>
              </a:rPr>
              <a:t>		 	       </a:t>
            </a:r>
            <a:r>
              <a:rPr lang="en-GB" sz="2800" dirty="0">
                <a:solidFill>
                  <a:srgbClr val="000000"/>
                </a:solidFill>
              </a:rPr>
              <a:t>‘She is eighty’</a:t>
            </a:r>
            <a:endParaRPr lang="nl-NL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9233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Weight</a:t>
            </a:r>
            <a:br>
              <a:rPr lang="nl-NL" dirty="0"/>
            </a:br>
            <a:r>
              <a:rPr lang="nl-NL" dirty="0"/>
              <a:t>in Netherlandic standard Dutch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/>
              <a:t>Optionality of ER with quantificational expressions specifying </a:t>
            </a:r>
            <a:r>
              <a:rPr lang="nl-NL" sz="2800" b="1" dirty="0"/>
              <a:t>weight </a:t>
            </a:r>
            <a:r>
              <a:rPr lang="nl-NL" sz="2800" dirty="0"/>
              <a:t>(Sleeman 2022):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(30) </a:t>
            </a:r>
            <a:r>
              <a:rPr lang="en-GB" sz="2800" i="1" dirty="0">
                <a:solidFill>
                  <a:srgbClr val="000000"/>
                </a:solidFill>
              </a:rPr>
              <a:t>Zij </a:t>
            </a:r>
            <a:r>
              <a:rPr lang="en-GB" sz="2800" i="1" dirty="0" err="1">
                <a:solidFill>
                  <a:srgbClr val="000000"/>
                </a:solidFill>
              </a:rPr>
              <a:t>weegt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>
                <a:solidFill>
                  <a:srgbClr val="FF0000"/>
                </a:solidFill>
              </a:rPr>
              <a:t>Ø</a:t>
            </a:r>
            <a:r>
              <a:rPr lang="en-GB" sz="2800" i="1" dirty="0">
                <a:solidFill>
                  <a:srgbClr val="000000"/>
                </a:solidFill>
              </a:rPr>
              <a:t> 60</a:t>
            </a:r>
            <a:r>
              <a:rPr lang="nl-NL" sz="2800" i="1" dirty="0">
                <a:solidFill>
                  <a:srgbClr val="000000"/>
                </a:solidFill>
              </a:rPr>
              <a:t> </a:t>
            </a:r>
            <a:r>
              <a:rPr lang="nl-NL" sz="2800" dirty="0">
                <a:solidFill>
                  <a:srgbClr val="000000"/>
                </a:solidFill>
              </a:rPr>
              <a:t>(67%) (31) </a:t>
            </a:r>
            <a:r>
              <a:rPr lang="en-GB" sz="2800" i="1" dirty="0">
                <a:solidFill>
                  <a:srgbClr val="000000"/>
                </a:solidFill>
              </a:rPr>
              <a:t>Zij </a:t>
            </a:r>
            <a:r>
              <a:rPr lang="en-GB" sz="2800" i="1" dirty="0" err="1">
                <a:solidFill>
                  <a:srgbClr val="000000"/>
                </a:solidFill>
              </a:rPr>
              <a:t>weegt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>
                <a:solidFill>
                  <a:srgbClr val="FF0000"/>
                </a:solidFill>
              </a:rPr>
              <a:t>ER</a:t>
            </a:r>
            <a:r>
              <a:rPr lang="en-GB" sz="2800" i="1" dirty="0">
                <a:solidFill>
                  <a:srgbClr val="000000"/>
                </a:solidFill>
              </a:rPr>
              <a:t> 60 (47%)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	  she weighs  sixty		        she weighs ER sixty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	 ‘She weighs sixty kgs’</a:t>
            </a:r>
            <a:r>
              <a:rPr lang="en-US" sz="2800" dirty="0">
                <a:solidFill>
                  <a:srgbClr val="000000"/>
                </a:solidFill>
              </a:rPr>
              <a:t>	       </a:t>
            </a:r>
            <a:r>
              <a:rPr lang="en-GB" sz="2800" dirty="0">
                <a:solidFill>
                  <a:srgbClr val="000000"/>
                </a:solidFill>
              </a:rPr>
              <a:t>‘She weighs sixty </a:t>
            </a:r>
            <a:r>
              <a:rPr lang="en-GB" sz="2800" dirty="0" err="1">
                <a:solidFill>
                  <a:srgbClr val="000000"/>
                </a:solidFill>
              </a:rPr>
              <a:t>kgs’</a:t>
            </a:r>
            <a:endParaRPr lang="nl-NL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dirty="0"/>
              <a:t>  </a:t>
            </a:r>
          </a:p>
          <a:p>
            <a:pPr marL="0" indent="0">
              <a:buNone/>
            </a:pPr>
            <a:r>
              <a:rPr lang="nl-NL" sz="2800" dirty="0"/>
              <a:t>Analysis as intransitive or transitive verb.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3333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6B0C-974C-E43C-14FC-B9D30FE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Age/weight in Heerlen Dutch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5F45-A4E2-6E15-ECD1-95CCBDCC3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With </a:t>
            </a:r>
            <a:r>
              <a:rPr lang="nl-NL" sz="2800" b="1" dirty="0"/>
              <a:t>age</a:t>
            </a:r>
            <a:r>
              <a:rPr lang="nl-NL" sz="2800" dirty="0"/>
              <a:t> and </a:t>
            </a:r>
            <a:r>
              <a:rPr lang="nl-NL" sz="2800" b="1" dirty="0"/>
              <a:t>weight</a:t>
            </a:r>
            <a:r>
              <a:rPr lang="nl-NL" sz="2800" dirty="0"/>
              <a:t> the verb is ‘to be’</a:t>
            </a:r>
          </a:p>
          <a:p>
            <a:r>
              <a:rPr lang="nl-NL" sz="2800" dirty="0"/>
              <a:t>With ER a transitive verb?</a:t>
            </a:r>
          </a:p>
          <a:p>
            <a:r>
              <a:rPr lang="nl-NL" sz="2800" dirty="0"/>
              <a:t>Analysis of ‘to be’ as a copula</a:t>
            </a:r>
          </a:p>
          <a:p>
            <a:r>
              <a:rPr lang="nl-NL" sz="2800" dirty="0"/>
              <a:t>Other copulas: </a:t>
            </a:r>
            <a:r>
              <a:rPr lang="nl-NL" sz="2800" i="1" dirty="0"/>
              <a:t>worden</a:t>
            </a:r>
            <a:r>
              <a:rPr lang="nl-NL" sz="2800" dirty="0"/>
              <a:t> ‘will be’, </a:t>
            </a:r>
            <a:r>
              <a:rPr lang="nl-NL" sz="2800" i="1" dirty="0"/>
              <a:t>lijken</a:t>
            </a:r>
            <a:r>
              <a:rPr lang="nl-NL" sz="2800" dirty="0"/>
              <a:t> ‘seem’</a:t>
            </a:r>
          </a:p>
          <a:p>
            <a:endParaRPr lang="nl-NL" sz="2800" dirty="0"/>
          </a:p>
          <a:p>
            <a:pPr marL="0" indent="0">
              <a:buNone/>
            </a:pPr>
            <a:r>
              <a:rPr lang="nl-NL" sz="2800" dirty="0">
                <a:effectLst/>
                <a:ea typeface="MS Mincho" panose="02020609040205080304" pitchFamily="49" charset="-128"/>
              </a:rPr>
              <a:t>(</a:t>
            </a:r>
            <a:r>
              <a:rPr lang="nl-NL" sz="2800" dirty="0">
                <a:ea typeface="MS Mincho" panose="02020609040205080304" pitchFamily="49" charset="-128"/>
              </a:rPr>
              <a:t>32</a:t>
            </a:r>
            <a:r>
              <a:rPr lang="nl-NL" sz="2800" dirty="0">
                <a:effectLst/>
                <a:ea typeface="MS Mincho" panose="02020609040205080304" pitchFamily="49" charset="-128"/>
              </a:rPr>
              <a:t>)	</a:t>
            </a:r>
            <a:r>
              <a:rPr lang="nl-NL" sz="2800" i="1" dirty="0">
                <a:effectLst/>
                <a:ea typeface="MS Mincho" panose="02020609040205080304" pitchFamily="49" charset="-128"/>
              </a:rPr>
              <a:t>ik ben ik word </a:t>
            </a:r>
            <a:r>
              <a:rPr lang="nl-NL" sz="2800" i="1" u="sng" dirty="0">
                <a:effectLst/>
                <a:ea typeface="MS Mincho" panose="02020609040205080304" pitchFamily="49" charset="-128"/>
              </a:rPr>
              <a:t>er</a:t>
            </a:r>
            <a:r>
              <a:rPr lang="nl-NL" sz="2800" i="1" dirty="0">
                <a:effectLst/>
                <a:ea typeface="MS Mincho" panose="02020609040205080304" pitchFamily="49" charset="-128"/>
              </a:rPr>
              <a:t> nou </a:t>
            </a:r>
            <a:r>
              <a:rPr lang="nl-NL" sz="2800" b="1" i="1" u="sng" dirty="0">
                <a:effectLst/>
                <a:ea typeface="MS Mincho" panose="02020609040205080304" pitchFamily="49" charset="-128"/>
              </a:rPr>
              <a:t>tweeënzeventig</a:t>
            </a:r>
            <a:endParaRPr lang="nl-NL" sz="2800" i="1" dirty="0">
              <a:effectLst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nl-NL" sz="2800" dirty="0"/>
              <a:t>		I am I will-be ER now seventy-two</a:t>
            </a:r>
          </a:p>
          <a:p>
            <a:pPr marL="0" indent="0">
              <a:buNone/>
            </a:pPr>
            <a:r>
              <a:rPr lang="nl-NL" sz="2800" dirty="0"/>
              <a:t>		‘I am, I will be now seventy-two.’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38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b="1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AC14C-B9BD-B130-ED23-AF3B2745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8832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6B0C-974C-E43C-14FC-B9D30FE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Age/weight in Heerlen Dutch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5F45-A4E2-6E15-ECD1-95CCBDCC3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000" dirty="0"/>
          </a:p>
          <a:p>
            <a:r>
              <a:rPr lang="nl-NL" sz="3000" dirty="0"/>
              <a:t>Movement of ER from the predicate NP</a:t>
            </a:r>
          </a:p>
          <a:p>
            <a:endParaRPr lang="nl-NL" sz="3000" dirty="0"/>
          </a:p>
          <a:p>
            <a:pPr marL="0" indent="0">
              <a:buNone/>
            </a:pPr>
            <a:r>
              <a:rPr lang="nl-NL" sz="3200" dirty="0"/>
              <a:t>(33)	“</a:t>
            </a:r>
            <a:r>
              <a:rPr lang="nl-NL" sz="3200" i="1" dirty="0"/>
              <a:t>Is hij een dief?</a:t>
            </a:r>
            <a:r>
              <a:rPr lang="nl-NL" sz="3200" dirty="0"/>
              <a:t>”</a:t>
            </a:r>
            <a:r>
              <a:rPr lang="nl-NL" sz="3200" i="1" dirty="0"/>
              <a:t> </a:t>
            </a:r>
            <a:r>
              <a:rPr lang="nl-NL" sz="3200" dirty="0"/>
              <a:t>“</a:t>
            </a:r>
            <a:r>
              <a:rPr lang="nl-NL" sz="3200" i="1" dirty="0"/>
              <a:t>Ja, hij is </a:t>
            </a:r>
            <a:r>
              <a:rPr lang="nl-NL" sz="3200" i="1" dirty="0">
                <a:solidFill>
                  <a:srgbClr val="FF0000"/>
                </a:solidFill>
              </a:rPr>
              <a:t>ER</a:t>
            </a:r>
            <a:r>
              <a:rPr lang="nl-NL" sz="3200" i="1" dirty="0"/>
              <a:t> </a:t>
            </a:r>
            <a:r>
              <a:rPr lang="nl-NL" sz="3200" b="1" i="1" u="sng" dirty="0"/>
              <a:t>één</a:t>
            </a:r>
            <a:r>
              <a:rPr lang="nl-NL" sz="3200" dirty="0"/>
              <a:t>.”</a:t>
            </a:r>
          </a:p>
          <a:p>
            <a:pPr marL="0" indent="0">
              <a:buNone/>
            </a:pPr>
            <a:r>
              <a:rPr lang="nl-NL" sz="3200" dirty="0"/>
              <a:t>	  	is he a      thief    yes he is ER one</a:t>
            </a:r>
          </a:p>
          <a:p>
            <a:pPr marL="0" indent="0">
              <a:buNone/>
            </a:pPr>
            <a:r>
              <a:rPr lang="nl-NL" sz="3200" dirty="0"/>
              <a:t>		‘ “Is he a thief?” ’ ‘ “Yes, he is one.” ’</a:t>
            </a:r>
          </a:p>
          <a:p>
            <a:endParaRPr lang="nl-NL" sz="30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b="1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AC14C-B9BD-B130-ED23-AF3B2745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5735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6B0C-974C-E43C-14FC-B9D30FE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Age/weight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5F45-A4E2-6E15-ECD1-95CCBDCC3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3400" dirty="0"/>
              <a:t>Without ER, is ‘to be’ an intransitive verb?</a:t>
            </a:r>
          </a:p>
          <a:p>
            <a:r>
              <a:rPr lang="nl-NL" sz="3400" dirty="0"/>
              <a:t>Analysis of ‘to be’ as a copula</a:t>
            </a:r>
          </a:p>
          <a:p>
            <a:pPr marL="0" indent="0">
              <a:buNone/>
            </a:pPr>
            <a:endParaRPr lang="nl-NL" sz="3400" dirty="0"/>
          </a:p>
          <a:p>
            <a:pPr marL="0" indent="0">
              <a:buNone/>
            </a:pPr>
            <a:r>
              <a:rPr lang="nl-NL" sz="3400" dirty="0"/>
              <a:t>(34)	</a:t>
            </a:r>
            <a:r>
              <a:rPr lang="nl-NL" sz="3400" i="1" dirty="0"/>
              <a:t>Hij is oud / negentig jaar.</a:t>
            </a:r>
          </a:p>
          <a:p>
            <a:pPr marL="0" indent="0">
              <a:buNone/>
            </a:pPr>
            <a:r>
              <a:rPr lang="nl-NL" sz="3400" dirty="0"/>
              <a:t>		‘He is old / ninety  years.’</a:t>
            </a:r>
          </a:p>
          <a:p>
            <a:pPr marL="0" indent="0">
              <a:buNone/>
            </a:pPr>
            <a:endParaRPr lang="nl-NL" sz="3400" dirty="0"/>
          </a:p>
          <a:p>
            <a:r>
              <a:rPr lang="nl-NL" sz="3400" dirty="0"/>
              <a:t>Other copulas: </a:t>
            </a:r>
            <a:r>
              <a:rPr lang="nl-NL" sz="3400" i="1" dirty="0"/>
              <a:t>worden</a:t>
            </a:r>
            <a:r>
              <a:rPr lang="nl-NL" sz="3400" dirty="0"/>
              <a:t> ‘will be’, </a:t>
            </a:r>
            <a:r>
              <a:rPr lang="nl-NL" sz="3400" i="1" dirty="0"/>
              <a:t>lijken</a:t>
            </a:r>
            <a:r>
              <a:rPr lang="nl-NL" sz="3400" dirty="0"/>
              <a:t> ‘seem’</a:t>
            </a:r>
          </a:p>
          <a:p>
            <a:pPr marL="0" indent="0">
              <a:buNone/>
            </a:pPr>
            <a:endParaRPr lang="nl-NL" sz="3400" dirty="0"/>
          </a:p>
          <a:p>
            <a:pPr marL="0" indent="0">
              <a:buNone/>
            </a:pPr>
            <a:r>
              <a:rPr lang="nl-NL" sz="3400" dirty="0"/>
              <a:t>(35)	</a:t>
            </a:r>
            <a:r>
              <a:rPr lang="nl-NL" sz="3400" i="1" dirty="0"/>
              <a:t>Ze wordt / lijkt achttien (jaar)</a:t>
            </a:r>
            <a:r>
              <a:rPr lang="nl-NL" sz="3400" dirty="0"/>
              <a:t>.</a:t>
            </a:r>
          </a:p>
          <a:p>
            <a:pPr marL="0" indent="0">
              <a:buNone/>
            </a:pPr>
            <a:r>
              <a:rPr lang="nl-NL" sz="3400" dirty="0"/>
              <a:t>		‘She will be / seems eighteen (years old).’</a:t>
            </a:r>
          </a:p>
          <a:p>
            <a:pPr marL="0" indent="0">
              <a:buNone/>
            </a:pPr>
            <a:endParaRPr lang="nl-NL" sz="3400" dirty="0"/>
          </a:p>
          <a:p>
            <a:r>
              <a:rPr lang="nl-NL" sz="3400" dirty="0"/>
              <a:t>Movement of empty pronoun from the predicate NP.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b="1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AC14C-B9BD-B130-ED23-AF3B2745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1161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6B0C-974C-E43C-14FC-B9D30FE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Age/weight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5F45-A4E2-6E15-ECD1-95CCBDCC3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800" dirty="0"/>
              <a:t>(Empty) pronoun can have an anaphoric function:</a:t>
            </a:r>
          </a:p>
          <a:p>
            <a:pPr marL="0" lvl="4" indent="0">
              <a:buNone/>
            </a:pPr>
            <a:r>
              <a:rPr lang="nl-NL" sz="2800" dirty="0">
                <a:solidFill>
                  <a:srgbClr val="000000"/>
                </a:solidFill>
                <a:ea typeface="MS Mincho" panose="02020609040205080304" pitchFamily="49" charset="-128"/>
              </a:rPr>
              <a:t>(36)	</a:t>
            </a:r>
            <a:r>
              <a:rPr lang="nl-NL" sz="2800" i="1" dirty="0">
                <a:effectLst/>
                <a:ea typeface="Times New Roman" panose="02020603050405020304" pitchFamily="18" charset="0"/>
              </a:rPr>
              <a:t>ik was   zesenzeventig </a:t>
            </a:r>
            <a:r>
              <a:rPr lang="nl-NL" sz="2800" b="1" i="1" dirty="0">
                <a:effectLst/>
                <a:ea typeface="Times New Roman" panose="02020603050405020304" pitchFamily="18" charset="0"/>
              </a:rPr>
              <a:t>kilo</a:t>
            </a:r>
            <a:r>
              <a:rPr lang="nl-NL" sz="2800" i="1" dirty="0">
                <a:effectLst/>
                <a:ea typeface="Times New Roman" panose="02020603050405020304" pitchFamily="18" charset="0"/>
              </a:rPr>
              <a:t>             toen  ik erin ging</a:t>
            </a:r>
          </a:p>
          <a:p>
            <a:pPr marL="0" lvl="4" indent="0">
              <a:buNone/>
            </a:pPr>
            <a:r>
              <a:rPr lang="nl-NL" sz="2800" dirty="0">
                <a:effectLst/>
                <a:ea typeface="Times New Roman" panose="02020603050405020304" pitchFamily="18" charset="0"/>
              </a:rPr>
              <a:t>		I   was   seventy-six      kilograms  when I  in     went</a:t>
            </a:r>
          </a:p>
          <a:p>
            <a:pPr marL="0" lvl="4" indent="0">
              <a:buNone/>
            </a:pPr>
            <a:r>
              <a:rPr lang="nl-NL" sz="2800" dirty="0">
                <a:effectLst/>
                <a:ea typeface="Times New Roman" panose="02020603050405020304" pitchFamily="18" charset="0"/>
              </a:rPr>
              <a:t>		</a:t>
            </a:r>
            <a:r>
              <a:rPr lang="nl-NL" sz="2800" i="1" dirty="0">
                <a:effectLst/>
                <a:ea typeface="Times New Roman" panose="02020603050405020304" pitchFamily="18" charset="0"/>
              </a:rPr>
              <a:t>en ik was </a:t>
            </a:r>
            <a:r>
              <a:rPr lang="nl-NL" sz="2800" i="1" dirty="0">
                <a:solidFill>
                  <a:srgbClr val="FF0000"/>
                </a:solidFill>
                <a:ea typeface="Times New Roman" panose="02020603050405020304" pitchFamily="18" charset="0"/>
              </a:rPr>
              <a:t>ER</a:t>
            </a:r>
            <a:r>
              <a:rPr lang="nl-NL" sz="2800" i="1" dirty="0">
                <a:effectLst/>
                <a:ea typeface="Times New Roman" panose="02020603050405020304" pitchFamily="18" charset="0"/>
              </a:rPr>
              <a:t>  </a:t>
            </a:r>
            <a:r>
              <a:rPr lang="nl-NL" sz="2800" b="1" i="1" u="sng" dirty="0">
                <a:effectLst/>
                <a:ea typeface="Times New Roman" panose="02020603050405020304" pitchFamily="18" charset="0"/>
              </a:rPr>
              <a:t>vijfennegentig</a:t>
            </a:r>
            <a:r>
              <a:rPr lang="nl-NL" sz="2800" i="1" dirty="0">
                <a:effectLst/>
                <a:ea typeface="Times New Roman" panose="02020603050405020304" pitchFamily="18" charset="0"/>
              </a:rPr>
              <a:t> toen  ik eruit kwam</a:t>
            </a:r>
          </a:p>
          <a:p>
            <a:pPr marL="0" lvl="4" indent="0">
              <a:buNone/>
            </a:pPr>
            <a:r>
              <a:rPr lang="nl-NL" sz="2800" dirty="0"/>
              <a:t>		and I was ER ninety-five      when I  out   came</a:t>
            </a:r>
          </a:p>
          <a:p>
            <a:pPr marL="895350" lvl="4" indent="-895350">
              <a:buNone/>
            </a:pPr>
            <a:r>
              <a:rPr lang="nl-NL" sz="2800" dirty="0"/>
              <a:t>		‘I weighed 67 kilograms when I went in and I weighed 95 when I came out’  (Tape 27, Dik)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Or no anaphoric function:</a:t>
            </a:r>
          </a:p>
          <a:p>
            <a:pPr marL="0" indent="0">
              <a:buNone/>
            </a:pPr>
            <a:r>
              <a:rPr lang="nl-NL" sz="2800" dirty="0"/>
              <a:t>(37)	</a:t>
            </a:r>
            <a:r>
              <a:rPr lang="nl-NL" sz="2800" i="1" dirty="0">
                <a:effectLst/>
                <a:ea typeface="MS Mincho" panose="02020609040205080304" pitchFamily="49" charset="-128"/>
              </a:rPr>
              <a:t>want mijn vrouw is </a:t>
            </a:r>
            <a:r>
              <a:rPr lang="nl-NL" sz="2800" i="1" dirty="0">
                <a:solidFill>
                  <a:srgbClr val="FF0000"/>
                </a:solidFill>
                <a:ea typeface="MS Mincho" panose="02020609040205080304" pitchFamily="49" charset="-128"/>
              </a:rPr>
              <a:t>ER</a:t>
            </a:r>
            <a:r>
              <a:rPr lang="nl-NL" sz="2800" i="1" dirty="0">
                <a:effectLst/>
                <a:ea typeface="MS Mincho" panose="02020609040205080304" pitchFamily="49" charset="-128"/>
              </a:rPr>
              <a:t> ook al           </a:t>
            </a:r>
            <a:r>
              <a:rPr lang="nl-NL" sz="2800" b="1" i="1" u="sng" dirty="0">
                <a:effectLst/>
                <a:ea typeface="MS Mincho" panose="02020609040205080304" pitchFamily="49" charset="-128"/>
              </a:rPr>
              <a:t>achtenzestig</a:t>
            </a:r>
            <a:endParaRPr lang="nl-NL" sz="2800" i="1" dirty="0">
              <a:effectLst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nl-NL" sz="2800" dirty="0">
                <a:effectLst/>
                <a:ea typeface="MS Mincho" panose="02020609040205080304" pitchFamily="49" charset="-128"/>
              </a:rPr>
              <a:t>		for    my    wife     is ER also already eighty-six</a:t>
            </a:r>
          </a:p>
          <a:p>
            <a:pPr marL="0" indent="0">
              <a:buNone/>
            </a:pPr>
            <a:r>
              <a:rPr lang="nl-NL" sz="2800" dirty="0">
                <a:ea typeface="MS Mincho" panose="02020609040205080304" pitchFamily="49" charset="-128"/>
              </a:rPr>
              <a:t>		‘for my wife is also already eighty-six’ (Tape 28, Zink)</a:t>
            </a:r>
            <a:endParaRPr lang="nl-NL" sz="2800" dirty="0">
              <a:effectLst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b="1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AC14C-B9BD-B130-ED23-AF3B2745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9288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B532-C2E7-81B4-F2BA-07BAD000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DA54E-0607-1EBA-6A00-83CE11BA5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 algn="ctr">
              <a:buNone/>
            </a:pPr>
            <a:r>
              <a:rPr lang="nl-NL" sz="4400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1FD9F-D9D1-69BF-0B9D-25CA1A11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49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37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Regional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There is regional variation in the contexts in which the Dutch and German quantitative pronouns can be used (Glaser 1993, Sleeman 1998; Cornips 2003; Strobel 2017)</a:t>
            </a:r>
          </a:p>
          <a:p>
            <a:r>
              <a:rPr lang="nl-NL" dirty="0"/>
              <a:t>We focus in this presentation on </a:t>
            </a:r>
            <a:r>
              <a:rPr lang="nl-NL" dirty="0" err="1"/>
              <a:t>regional</a:t>
            </a:r>
            <a:r>
              <a:rPr lang="nl-NL" dirty="0"/>
              <a:t> standard Dutch: Heerlen Dutch.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F24D-09D4-4DC4-A94F-4E853F37BF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3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Heerlen Dutch presents </a:t>
            </a:r>
            <a:r>
              <a:rPr lang="nl-NL" dirty="0" err="1"/>
              <a:t>stable</a:t>
            </a:r>
            <a:r>
              <a:rPr lang="nl-NL" dirty="0"/>
              <a:t> </a:t>
            </a:r>
            <a:r>
              <a:rPr lang="nl-NL" dirty="0" err="1"/>
              <a:t>social</a:t>
            </a:r>
            <a:r>
              <a:rPr lang="nl-NL" dirty="0"/>
              <a:t> variation with respect to use of Q-ER</a:t>
            </a:r>
          </a:p>
          <a:p>
            <a:r>
              <a:rPr lang="nl-NL" dirty="0"/>
              <a:t>Use of age/weight-ER is decreasing (for younger speakers)</a:t>
            </a:r>
          </a:p>
          <a:p>
            <a:r>
              <a:rPr lang="nl-NL" dirty="0"/>
              <a:t>No errors, but typological features of Heerlen Dutch</a:t>
            </a:r>
          </a:p>
          <a:p>
            <a:r>
              <a:rPr lang="nl-NL" dirty="0"/>
              <a:t>Also present in other languages</a:t>
            </a:r>
          </a:p>
          <a:p>
            <a:r>
              <a:rPr lang="nl-NL" dirty="0"/>
              <a:t>Different linguistic analyses for the two constructions</a:t>
            </a:r>
          </a:p>
          <a:p>
            <a:r>
              <a:rPr lang="nl-NL" dirty="0"/>
              <a:t>Influence of dialect, analogy, other languages?</a:t>
            </a:r>
          </a:p>
          <a:p>
            <a:r>
              <a:rPr lang="nl-NL" dirty="0"/>
              <a:t>More research is needed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50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3884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9600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51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5979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Bennis, H. (1986). </a:t>
            </a:r>
            <a:r>
              <a:rPr lang="en-GB" i="1" dirty="0"/>
              <a:t>Gaps and Dummies</a:t>
            </a:r>
            <a:r>
              <a:rPr lang="en-GB" dirty="0"/>
              <a:t>. Dordrecht: </a:t>
            </a:r>
            <a:r>
              <a:rPr lang="en-GB" dirty="0" err="1"/>
              <a:t>Foris</a:t>
            </a:r>
            <a:r>
              <a:rPr lang="en-GB" dirty="0"/>
              <a:t> Publications. 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Coppen, P., W. Haeseryn &amp; F. De Vriend (2012). Electronic ANS (Algemene Nederlandse Spraakkunst, Dutch Reference Grammar).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Cornips, L. (1994). Syntactische variatie in het </a:t>
            </a:r>
            <a:r>
              <a:rPr lang="nl-NL" i="1" dirty="0"/>
              <a:t>Heerlens Nederlands</a:t>
            </a:r>
            <a:r>
              <a:rPr lang="nl-NL" dirty="0"/>
              <a:t>. ‘</a:t>
            </a:r>
            <a:r>
              <a:rPr lang="nl-NL" dirty="0" err="1"/>
              <a:t>Syntactic</a:t>
            </a:r>
            <a:r>
              <a:rPr lang="nl-NL" dirty="0"/>
              <a:t> </a:t>
            </a:r>
            <a:r>
              <a:rPr lang="nl-NL" dirty="0" err="1"/>
              <a:t>variation</a:t>
            </a:r>
            <a:r>
              <a:rPr lang="nl-NL" dirty="0"/>
              <a:t> in Heerlen Dutch’ </a:t>
            </a:r>
            <a:r>
              <a:rPr lang="nl-NL" dirty="0" err="1"/>
              <a:t>Unpubl</a:t>
            </a:r>
            <a:r>
              <a:rPr lang="nl-NL" dirty="0"/>
              <a:t>. Diss, IFOTT, UvA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Cornips, L. (2003). </a:t>
            </a:r>
            <a:r>
              <a:rPr lang="nl-NL" i="1" dirty="0"/>
              <a:t>Heerlens Dutch</a:t>
            </a:r>
            <a:r>
              <a:rPr lang="nl-NL" dirty="0"/>
              <a:t>. Den Haag: SDU.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Glaser, E. (1993). </a:t>
            </a:r>
            <a:r>
              <a:rPr lang="de-DE" dirty="0"/>
              <a:t>Syntaktische Strategien zum Ausdruck von Indefinitheit und Partitivität im Deutschen (Standardsprache und Dialekt). In Werner Abraham &amp; Josef Bayer (eds.), </a:t>
            </a:r>
            <a:r>
              <a:rPr lang="de-DE" i="1" dirty="0"/>
              <a:t>Dialektsyntax</a:t>
            </a:r>
            <a:r>
              <a:rPr lang="de-DE" dirty="0"/>
              <a:t>, 99-116. Opladen: Westdeutscher Verlag.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Grondelaers, S. (2009). Woordvolgorde in presentatieve zinnen en de theoretische basis van multi-factoriële grammatica. </a:t>
            </a:r>
            <a:r>
              <a:rPr lang="en-US" i="1" dirty="0" err="1"/>
              <a:t>Nederlandse</a:t>
            </a:r>
            <a:r>
              <a:rPr lang="en-US" i="1" dirty="0"/>
              <a:t> </a:t>
            </a:r>
            <a:r>
              <a:rPr lang="en-US" i="1" dirty="0" err="1"/>
              <a:t>Taalkunde</a:t>
            </a:r>
            <a:r>
              <a:rPr lang="en-US" dirty="0"/>
              <a:t>, 14.3, 282-299.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52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3897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nl-NL" dirty="0"/>
              <a:t>Rooij, J. de. (1991). Regionale variatie en gebruik van ER II. </a:t>
            </a:r>
            <a:r>
              <a:rPr lang="nl-NL" i="1" dirty="0"/>
              <a:t>Taal en Tongval </a:t>
            </a:r>
            <a:r>
              <a:rPr lang="nl-NL" dirty="0"/>
              <a:t>43, 18-46.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nl-NL" dirty="0"/>
              <a:t>Schutter, G. de. (1992). Partitief of kwantitatief ER, of over de verklaring van syntactische variatie. </a:t>
            </a:r>
            <a:r>
              <a:rPr lang="nl-NL" i="1" dirty="0"/>
              <a:t>Taal en Tongval </a:t>
            </a:r>
            <a:r>
              <a:rPr lang="nl-NL" dirty="0"/>
              <a:t>44.1, 15-26.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Sleeman, P. (1998). The quantitative pronoun ER in Dutch dialects. </a:t>
            </a:r>
            <a:r>
              <a:rPr lang="en-US" dirty="0"/>
              <a:t>In: S. </a:t>
            </a:r>
            <a:r>
              <a:rPr lang="en-US" dirty="0" err="1"/>
              <a:t>Barbiers</a:t>
            </a:r>
            <a:r>
              <a:rPr lang="en-US" dirty="0"/>
              <a:t>, J. </a:t>
            </a:r>
            <a:r>
              <a:rPr lang="en-US" dirty="0" err="1"/>
              <a:t>Rooryck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J. van de </a:t>
            </a:r>
            <a:r>
              <a:rPr lang="en-US" dirty="0" err="1"/>
              <a:t>Weijer</a:t>
            </a:r>
            <a:r>
              <a:rPr lang="en-US" dirty="0"/>
              <a:t> (eds.), </a:t>
            </a:r>
            <a:r>
              <a:rPr lang="en-US" i="1" dirty="0"/>
              <a:t>Small words in the big picture, Squibs for Hans Bennis</a:t>
            </a:r>
            <a:r>
              <a:rPr lang="en-US" dirty="0"/>
              <a:t>. Leiden: Holland Institute of Generative Linguistics. 107 - 111.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Sleeman, P. (2022). Partitive pronouns in intransitive contexts in Italian and Dutch. </a:t>
            </a:r>
            <a:r>
              <a:rPr lang="en-US" i="1" dirty="0"/>
              <a:t>Linguistic Variation</a:t>
            </a:r>
            <a:r>
              <a:rPr lang="en-US" dirty="0"/>
              <a:t>, 1-27.</a:t>
            </a:r>
            <a:endParaRPr lang="de-DE" dirty="0"/>
          </a:p>
          <a:p>
            <a:r>
              <a:rPr lang="nl-NL" dirty="0"/>
              <a:t>Strobel, T. (2017). Pronominale Partitivität. Arealität und Mikrovariation einer morphosyntaktischen Variable in den Varietäten des Deutschen. </a:t>
            </a:r>
            <a:r>
              <a:rPr lang="en-US" dirty="0"/>
              <a:t>PhD Dissertation, Goethe University Frankfurt.</a:t>
            </a:r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53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9391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Quantitative ER in regional Dutch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Dutch Reference Grammar 1997 (Electronic version 2012)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Regional varieties of Dutch (southern):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 </a:t>
            </a:r>
            <a:r>
              <a:rPr lang="nl-NL" dirty="0" err="1"/>
              <a:t>you</a:t>
            </a:r>
            <a:r>
              <a:rPr lang="nl-NL" dirty="0"/>
              <a:t> want coffee?</a:t>
            </a:r>
          </a:p>
          <a:p>
            <a:pPr marL="0" indent="0">
              <a:buNone/>
            </a:pPr>
            <a:r>
              <a:rPr lang="nl-NL" dirty="0"/>
              <a:t>(7)</a:t>
            </a:r>
            <a:r>
              <a:rPr lang="nl-NL" i="1" dirty="0"/>
              <a:t> Nee, ik heb </a:t>
            </a:r>
            <a:r>
              <a:rPr lang="nl-NL" i="1" u="sng" dirty="0">
                <a:solidFill>
                  <a:srgbClr val="FF0000"/>
                </a:solidFill>
              </a:rPr>
              <a:t>ER</a:t>
            </a:r>
            <a:r>
              <a:rPr lang="nl-NL" i="1" dirty="0"/>
              <a:t> nog</a:t>
            </a:r>
            <a:r>
              <a:rPr lang="nl-NL" dirty="0"/>
              <a:t>. No I have ER still. ‘No, I still have some.’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 </a:t>
            </a:r>
            <a:r>
              <a:rPr lang="nl-NL" dirty="0" err="1"/>
              <a:t>you</a:t>
            </a:r>
            <a:r>
              <a:rPr lang="nl-NL" dirty="0"/>
              <a:t> have </a:t>
            </a:r>
            <a:r>
              <a:rPr lang="nl-NL" dirty="0" err="1"/>
              <a:t>roses</a:t>
            </a:r>
            <a:r>
              <a:rPr lang="nl-NL" dirty="0"/>
              <a:t>?</a:t>
            </a:r>
          </a:p>
          <a:p>
            <a:pPr marL="542925" indent="-542925">
              <a:buNone/>
            </a:pPr>
            <a:r>
              <a:rPr lang="nl-NL" dirty="0"/>
              <a:t>(8) </a:t>
            </a:r>
            <a:r>
              <a:rPr lang="nl-NL" i="1" dirty="0"/>
              <a:t>Ik heb </a:t>
            </a:r>
            <a:r>
              <a:rPr lang="nl-NL" i="1" u="sng" dirty="0">
                <a:solidFill>
                  <a:srgbClr val="FF0000"/>
                </a:solidFill>
              </a:rPr>
              <a:t>ER</a:t>
            </a:r>
            <a:r>
              <a:rPr lang="nl-NL" i="1" dirty="0"/>
              <a:t> witte en rode</a:t>
            </a:r>
            <a:r>
              <a:rPr lang="nl-NL" dirty="0"/>
              <a:t>. I have ER white and red. ‘I have white and red ones.’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F24D-09D4-4DC4-A94F-4E853F37BFE1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Quantitative ER</a:t>
            </a:r>
            <a:br>
              <a:rPr lang="nl-NL" dirty="0"/>
            </a:br>
            <a:r>
              <a:rPr lang="nl-NL" dirty="0"/>
              <a:t>in Belgian standard Dutch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Presence of ER with quantificational expressions specifying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quantity </a:t>
            </a:r>
            <a:r>
              <a:rPr lang="en-US" dirty="0"/>
              <a:t>(Sleeman 2022):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i="1" dirty="0" err="1">
                <a:solidFill>
                  <a:srgbClr val="000000"/>
                </a:solidFill>
              </a:rPr>
              <a:t>Ik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heb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>
                <a:solidFill>
                  <a:srgbClr val="FF0000"/>
                </a:solidFill>
              </a:rPr>
              <a:t>ER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drie</a:t>
            </a:r>
            <a:r>
              <a:rPr lang="nl-NL" sz="2800" dirty="0">
                <a:solidFill>
                  <a:srgbClr val="000000"/>
                </a:solidFill>
              </a:rPr>
              <a:t>	(98%)		</a:t>
            </a:r>
            <a:r>
              <a:rPr lang="en-GB" sz="2800" i="1" dirty="0" err="1">
                <a:solidFill>
                  <a:srgbClr val="000000"/>
                </a:solidFill>
              </a:rPr>
              <a:t>Ik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eet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>
                <a:solidFill>
                  <a:srgbClr val="FF0000"/>
                </a:solidFill>
              </a:rPr>
              <a:t>Ø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drie</a:t>
            </a:r>
            <a:r>
              <a:rPr lang="en-GB" sz="2800" i="1" dirty="0">
                <a:solidFill>
                  <a:srgbClr val="000000"/>
                </a:solidFill>
              </a:rPr>
              <a:t>   </a:t>
            </a:r>
            <a:r>
              <a:rPr lang="en-GB" sz="2800" dirty="0">
                <a:solidFill>
                  <a:srgbClr val="000000"/>
                </a:solidFill>
              </a:rPr>
              <a:t>(18%)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I   eat  ER  three		 		 I    eat      three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‘I eat three’</a:t>
            </a:r>
            <a:r>
              <a:rPr lang="en-US" sz="2800" dirty="0">
                <a:solidFill>
                  <a:srgbClr val="000000"/>
                </a:solidFill>
              </a:rPr>
              <a:t>		 	 		</a:t>
            </a:r>
            <a:r>
              <a:rPr lang="en-GB" sz="2800" dirty="0">
                <a:solidFill>
                  <a:srgbClr val="000000"/>
                </a:solidFill>
              </a:rPr>
              <a:t>‘I eat three’</a:t>
            </a:r>
            <a:endParaRPr lang="nl-NL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55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0194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Quantitative ER</a:t>
            </a:r>
            <a:br>
              <a:rPr lang="nl-NL" dirty="0"/>
            </a:br>
            <a:r>
              <a:rPr lang="nl-NL" dirty="0"/>
              <a:t>in Belgian standard  Dutch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Absence of ER with quantificational expressions specifying </a:t>
            </a:r>
            <a:r>
              <a:rPr lang="nl-NL" b="1" dirty="0"/>
              <a:t>age </a:t>
            </a:r>
            <a:r>
              <a:rPr lang="nl-NL" dirty="0"/>
              <a:t>(Sleeman 2022):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i="1" dirty="0" err="1">
                <a:solidFill>
                  <a:srgbClr val="000000"/>
                </a:solidFill>
              </a:rPr>
              <a:t>Zij</a:t>
            </a:r>
            <a:r>
              <a:rPr lang="en-GB" sz="2800" i="1" dirty="0">
                <a:solidFill>
                  <a:srgbClr val="000000"/>
                </a:solidFill>
              </a:rPr>
              <a:t>    is </a:t>
            </a:r>
            <a:r>
              <a:rPr lang="en-GB" sz="2800" i="1" dirty="0">
                <a:solidFill>
                  <a:srgbClr val="FF0000"/>
                </a:solidFill>
              </a:rPr>
              <a:t>Ø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tachtig</a:t>
            </a:r>
            <a:r>
              <a:rPr lang="nl-NL" sz="2800" dirty="0">
                <a:solidFill>
                  <a:srgbClr val="000000"/>
                </a:solidFill>
              </a:rPr>
              <a:t>	 (67%)		</a:t>
            </a:r>
            <a:r>
              <a:rPr lang="en-GB" sz="2800" i="1" dirty="0">
                <a:solidFill>
                  <a:srgbClr val="000000"/>
                </a:solidFill>
              </a:rPr>
              <a:t>Zij   is </a:t>
            </a:r>
            <a:r>
              <a:rPr lang="en-GB" sz="2800" i="1" dirty="0">
                <a:solidFill>
                  <a:srgbClr val="FF0000"/>
                </a:solidFill>
              </a:rPr>
              <a:t>ER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tachtig</a:t>
            </a:r>
            <a:r>
              <a:rPr lang="en-GB" sz="2800" i="1" dirty="0">
                <a:solidFill>
                  <a:srgbClr val="000000"/>
                </a:solidFill>
              </a:rPr>
              <a:t> (93%)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i="1" dirty="0">
                <a:solidFill>
                  <a:srgbClr val="000000"/>
                </a:solidFill>
              </a:rPr>
              <a:t>She  is     eighty		      	 She is ER eighty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‘She is eighty’</a:t>
            </a:r>
            <a:r>
              <a:rPr lang="en-US" sz="2800" dirty="0">
                <a:solidFill>
                  <a:srgbClr val="000000"/>
                </a:solidFill>
              </a:rPr>
              <a:t>		 	       </a:t>
            </a:r>
            <a:r>
              <a:rPr lang="en-GB" sz="2800" dirty="0">
                <a:solidFill>
                  <a:srgbClr val="000000"/>
                </a:solidFill>
              </a:rPr>
              <a:t>‘She is eighty’</a:t>
            </a:r>
            <a:endParaRPr lang="nl-NL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56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3602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Quantitative ER</a:t>
            </a:r>
            <a:br>
              <a:rPr lang="nl-NL" dirty="0"/>
            </a:br>
            <a:r>
              <a:rPr lang="nl-NL" dirty="0"/>
              <a:t>in Belgian standard Dutch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Absence of ER with quantificational expressions specifying </a:t>
            </a:r>
            <a:r>
              <a:rPr lang="nl-NL" b="1" dirty="0"/>
              <a:t>weight </a:t>
            </a:r>
            <a:r>
              <a:rPr lang="nl-NL" dirty="0"/>
              <a:t>(Sleeman 2022):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i="1" dirty="0">
                <a:solidFill>
                  <a:srgbClr val="000000"/>
                </a:solidFill>
              </a:rPr>
              <a:t>Zij    </a:t>
            </a:r>
            <a:r>
              <a:rPr lang="en-GB" sz="2800" i="1" dirty="0" err="1">
                <a:solidFill>
                  <a:srgbClr val="000000"/>
                </a:solidFill>
              </a:rPr>
              <a:t>weegt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>
                <a:solidFill>
                  <a:srgbClr val="FF0000"/>
                </a:solidFill>
              </a:rPr>
              <a:t>Ø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zestig</a:t>
            </a:r>
            <a:r>
              <a:rPr lang="nl-NL" sz="2800" i="1" dirty="0">
                <a:solidFill>
                  <a:srgbClr val="000000"/>
                </a:solidFill>
              </a:rPr>
              <a:t> </a:t>
            </a:r>
            <a:r>
              <a:rPr lang="nl-NL" sz="2800" dirty="0">
                <a:solidFill>
                  <a:srgbClr val="000000"/>
                </a:solidFill>
              </a:rPr>
              <a:t>(60%) </a:t>
            </a:r>
            <a:r>
              <a:rPr lang="en-GB" sz="2800" i="1" dirty="0">
                <a:solidFill>
                  <a:srgbClr val="000000"/>
                </a:solidFill>
              </a:rPr>
              <a:t>Zij   </a:t>
            </a:r>
            <a:r>
              <a:rPr lang="en-GB" sz="2800" i="1" dirty="0" err="1">
                <a:solidFill>
                  <a:srgbClr val="000000"/>
                </a:solidFill>
              </a:rPr>
              <a:t>weegt</a:t>
            </a:r>
            <a:r>
              <a:rPr lang="en-GB" sz="2800" i="1" dirty="0">
                <a:solidFill>
                  <a:srgbClr val="000000"/>
                </a:solidFill>
              </a:rPr>
              <a:t>  </a:t>
            </a:r>
            <a:r>
              <a:rPr lang="en-GB" sz="2800" i="1" dirty="0">
                <a:solidFill>
                  <a:srgbClr val="FF0000"/>
                </a:solidFill>
              </a:rPr>
              <a:t>ER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zestig</a:t>
            </a:r>
            <a:r>
              <a:rPr lang="en-GB" sz="2800" i="1" dirty="0">
                <a:solidFill>
                  <a:srgbClr val="000000"/>
                </a:solidFill>
              </a:rPr>
              <a:t> (93%)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She  weighs    sixty		       She weighs ER sixty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‘She weighs sixty </a:t>
            </a:r>
            <a:r>
              <a:rPr lang="en-GB" sz="2800" dirty="0" err="1">
                <a:solidFill>
                  <a:srgbClr val="000000"/>
                </a:solidFill>
              </a:rPr>
              <a:t>kgs’</a:t>
            </a:r>
            <a:r>
              <a:rPr lang="en-US" sz="2800" dirty="0">
                <a:solidFill>
                  <a:srgbClr val="000000"/>
                </a:solidFill>
              </a:rPr>
              <a:t>	       </a:t>
            </a:r>
            <a:r>
              <a:rPr lang="en-GB" sz="2800" dirty="0">
                <a:solidFill>
                  <a:srgbClr val="000000"/>
                </a:solidFill>
              </a:rPr>
              <a:t>‘She weighs sixty </a:t>
            </a:r>
            <a:r>
              <a:rPr lang="en-GB" sz="2800" dirty="0" err="1">
                <a:solidFill>
                  <a:srgbClr val="000000"/>
                </a:solidFill>
              </a:rPr>
              <a:t>kgs’</a:t>
            </a:r>
            <a:endParaRPr lang="nl-NL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57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11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Our</a:t>
            </a:r>
            <a:r>
              <a:rPr lang="nl-NL" dirty="0"/>
              <a:t> goal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To study how Q(uantitative)-ER is used in spoken </a:t>
            </a:r>
            <a:r>
              <a:rPr lang="nl-NL" dirty="0">
                <a:solidFill>
                  <a:srgbClr val="FF0000"/>
                </a:solidFill>
              </a:rPr>
              <a:t>Heerlen</a:t>
            </a:r>
            <a:r>
              <a:rPr lang="nl-NL" dirty="0"/>
              <a:t> Dutch</a:t>
            </a:r>
          </a:p>
          <a:p>
            <a:r>
              <a:rPr lang="nl-NL" dirty="0"/>
              <a:t>To analyze how sociolinguistic background and linguistic context influence the absence or presence of Q-ER in spoken </a:t>
            </a:r>
            <a:r>
              <a:rPr lang="nl-NL" dirty="0">
                <a:solidFill>
                  <a:srgbClr val="FF0000"/>
                </a:solidFill>
              </a:rPr>
              <a:t>Heerlen</a:t>
            </a:r>
            <a:r>
              <a:rPr lang="nl-NL" dirty="0"/>
              <a:t> Dutch</a:t>
            </a:r>
          </a:p>
          <a:p>
            <a:r>
              <a:rPr lang="nl-NL" dirty="0"/>
              <a:t>To explain variation linguistically and sociolinguistically (social stratification)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703F-1BEE-D236-8FDF-BC828EB7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07BD8-47BA-48A5-DB42-F62ED1EBD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7200" dirty="0"/>
          </a:p>
          <a:p>
            <a:pPr marL="0" indent="0" algn="ctr">
              <a:buNone/>
            </a:pPr>
            <a:r>
              <a:rPr lang="nl-NL" sz="6000" dirty="0"/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3541E-5B80-7F88-8206-F54FEF9B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03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Quantitative ER</a:t>
            </a:r>
            <a:br>
              <a:rPr lang="nl-NL" dirty="0"/>
            </a:br>
            <a:r>
              <a:rPr lang="nl-NL" dirty="0"/>
              <a:t>in Netherlandic standard Dutch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Presence of ER with quantificational expressions specifying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quantity</a:t>
            </a:r>
            <a:r>
              <a:rPr lang="en-US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(8)</a:t>
            </a:r>
            <a:r>
              <a:rPr lang="en-GB" sz="2800" i="1" dirty="0">
                <a:solidFill>
                  <a:srgbClr val="000000"/>
                </a:solidFill>
              </a:rPr>
              <a:t>	</a:t>
            </a:r>
            <a:r>
              <a:rPr lang="en-GB" sz="2800" i="1" dirty="0" err="1">
                <a:solidFill>
                  <a:srgbClr val="000000"/>
                </a:solidFill>
              </a:rPr>
              <a:t>Ik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eet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>
                <a:solidFill>
                  <a:srgbClr val="FF0000"/>
                </a:solidFill>
              </a:rPr>
              <a:t>ER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drie</a:t>
            </a:r>
            <a:r>
              <a:rPr lang="nl-NL" sz="2800" dirty="0">
                <a:solidFill>
                  <a:srgbClr val="000000"/>
                </a:solidFill>
              </a:rPr>
              <a:t>				(9)	*</a:t>
            </a:r>
            <a:r>
              <a:rPr lang="en-GB" sz="2800" i="1" dirty="0" err="1">
                <a:solidFill>
                  <a:srgbClr val="000000"/>
                </a:solidFill>
              </a:rPr>
              <a:t>Ik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eet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>
                <a:solidFill>
                  <a:srgbClr val="FF0000"/>
                </a:solidFill>
              </a:rPr>
              <a:t>Ø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drie</a:t>
            </a:r>
            <a:endParaRPr lang="en-GB" sz="2800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	I   eat  ER  three		 		 	I    eat      three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	‘I eat three’</a:t>
            </a:r>
            <a:r>
              <a:rPr lang="en-US" sz="2800" dirty="0">
                <a:solidFill>
                  <a:srgbClr val="000000"/>
                </a:solidFill>
              </a:rPr>
              <a:t>		 	 			</a:t>
            </a:r>
            <a:r>
              <a:rPr lang="en-GB" sz="2800" dirty="0">
                <a:solidFill>
                  <a:srgbClr val="000000"/>
                </a:solidFill>
              </a:rPr>
              <a:t>‘I eat three’</a:t>
            </a:r>
            <a:endParaRPr lang="nl-NL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863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Quantitative ER</a:t>
            </a:r>
            <a:br>
              <a:rPr lang="nl-NL" dirty="0"/>
            </a:br>
            <a:r>
              <a:rPr lang="nl-NL" dirty="0"/>
              <a:t>in Netherlandic standard  Dutch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Absence of ER with quantificational expressions specifying </a:t>
            </a:r>
            <a:r>
              <a:rPr lang="nl-NL" b="1" dirty="0"/>
              <a:t>age </a:t>
            </a:r>
            <a:r>
              <a:rPr lang="nl-NL" dirty="0"/>
              <a:t>(Sleeman 2022):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(10)	</a:t>
            </a:r>
            <a:r>
              <a:rPr lang="en-GB" sz="2800" i="1" dirty="0">
                <a:solidFill>
                  <a:srgbClr val="000000"/>
                </a:solidFill>
              </a:rPr>
              <a:t>Zij    is </a:t>
            </a:r>
            <a:r>
              <a:rPr lang="en-GB" sz="2800" i="1" dirty="0">
                <a:solidFill>
                  <a:srgbClr val="FF0000"/>
                </a:solidFill>
              </a:rPr>
              <a:t>Ø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tachtig</a:t>
            </a:r>
            <a:r>
              <a:rPr lang="nl-NL" sz="2800" dirty="0">
                <a:solidFill>
                  <a:srgbClr val="000000"/>
                </a:solidFill>
              </a:rPr>
              <a:t>			(11)	*</a:t>
            </a:r>
            <a:r>
              <a:rPr lang="en-GB" sz="2800" i="1" dirty="0">
                <a:solidFill>
                  <a:srgbClr val="000000"/>
                </a:solidFill>
              </a:rPr>
              <a:t>Zij   is </a:t>
            </a:r>
            <a:r>
              <a:rPr lang="en-GB" sz="2800" i="1" dirty="0">
                <a:solidFill>
                  <a:srgbClr val="FF0000"/>
                </a:solidFill>
              </a:rPr>
              <a:t>ER</a:t>
            </a:r>
            <a:r>
              <a:rPr lang="en-GB" sz="2800" i="1" dirty="0">
                <a:solidFill>
                  <a:srgbClr val="000000"/>
                </a:solidFill>
              </a:rPr>
              <a:t> </a:t>
            </a:r>
            <a:r>
              <a:rPr lang="en-GB" sz="2800" i="1" dirty="0" err="1">
                <a:solidFill>
                  <a:srgbClr val="000000"/>
                </a:solidFill>
              </a:rPr>
              <a:t>tachtig</a:t>
            </a:r>
            <a:endParaRPr lang="en-GB" sz="2800" i="1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i="1" dirty="0">
                <a:solidFill>
                  <a:srgbClr val="000000"/>
                </a:solidFill>
              </a:rPr>
              <a:t>		She  is     eighty		      	 	She is ER eighty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rgbClr val="000000"/>
                </a:solidFill>
              </a:rPr>
              <a:t>		‘She is eighty’</a:t>
            </a:r>
            <a:r>
              <a:rPr lang="en-US" sz="2800" dirty="0">
                <a:solidFill>
                  <a:srgbClr val="000000"/>
                </a:solidFill>
              </a:rPr>
              <a:t>		 	       	</a:t>
            </a:r>
            <a:r>
              <a:rPr lang="en-GB" sz="2800" dirty="0">
                <a:solidFill>
                  <a:srgbClr val="000000"/>
                </a:solidFill>
              </a:rPr>
              <a:t>‘She is eighty’</a:t>
            </a:r>
            <a:endParaRPr lang="nl-NL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84F-CDE7-D743-B0D2-9C4609A8DBF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10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3465</Words>
  <Application>Microsoft Office PowerPoint</Application>
  <PresentationFormat>Diavetítés a képernyőre (4:3 oldalarány)</PresentationFormat>
  <Paragraphs>600</Paragraphs>
  <Slides>57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57</vt:i4>
      </vt:variant>
    </vt:vector>
  </HeadingPairs>
  <TitlesOfParts>
    <vt:vector size="58" baseType="lpstr">
      <vt:lpstr>Office-thema</vt:lpstr>
      <vt:lpstr>Variation in the R-word ER in quantitative constructions in regional (Heerlen) Dutch  </vt:lpstr>
      <vt:lpstr>PowerPoint-bemutató</vt:lpstr>
      <vt:lpstr>European languages</vt:lpstr>
      <vt:lpstr>Quantitative ER in standard Dutch</vt:lpstr>
      <vt:lpstr>Regional variation</vt:lpstr>
      <vt:lpstr>Our goal</vt:lpstr>
      <vt:lpstr>PowerPoint-bemutató</vt:lpstr>
      <vt:lpstr>Quantitative ER in Netherlandic standard Dutch</vt:lpstr>
      <vt:lpstr>Quantitative ER in Netherlandic standard  Dutch</vt:lpstr>
      <vt:lpstr>Netherlandic standard Dutch</vt:lpstr>
      <vt:lpstr>PowerPoint-bemutató</vt:lpstr>
      <vt:lpstr>Introduction of the corpus</vt:lpstr>
      <vt:lpstr>Heerlen Dutch</vt:lpstr>
      <vt:lpstr>Heerlen Dutch corpus</vt:lpstr>
      <vt:lpstr>Heerlen Dutch corpus: 33,5 hours of recorded spontaneous speech </vt:lpstr>
      <vt:lpstr>Searching the corpus</vt:lpstr>
      <vt:lpstr>Different forms of ER</vt:lpstr>
      <vt:lpstr>Type/Tokens</vt:lpstr>
      <vt:lpstr>Data requirements</vt:lpstr>
      <vt:lpstr>Five types of ER</vt:lpstr>
      <vt:lpstr>Data requirements: no ambiguity</vt:lpstr>
      <vt:lpstr>PowerPoint-bemutató</vt:lpstr>
      <vt:lpstr>Quantitative construction</vt:lpstr>
      <vt:lpstr>Age (and weight)</vt:lpstr>
      <vt:lpstr>Type/tokens</vt:lpstr>
      <vt:lpstr>Social stratification Q-ER? Absence Q-ER in numerator, potential (n) Q-ER in denominator</vt:lpstr>
      <vt:lpstr>Categorical and variable use Q-ER at the level of the individual speaker in Heerlen</vt:lpstr>
      <vt:lpstr>Social stratification Age/Weight-ER? Presence ER in numerator, potential (n) ER in denominator</vt:lpstr>
      <vt:lpstr>Categorical and variable use age/weight ER at the level of the individual speaker in Heerlen</vt:lpstr>
      <vt:lpstr>PowerPoint-bemutató</vt:lpstr>
      <vt:lpstr>Sociolinguistic variation</vt:lpstr>
      <vt:lpstr>Linguistic variation</vt:lpstr>
      <vt:lpstr>Linguistic variation</vt:lpstr>
      <vt:lpstr>Linguistic variation</vt:lpstr>
      <vt:lpstr>Sociolinguistic variation</vt:lpstr>
      <vt:lpstr>Linguistic variation</vt:lpstr>
      <vt:lpstr>Quantitative ER in Belgian standard  Dutch and French</vt:lpstr>
      <vt:lpstr>Linguistic variation</vt:lpstr>
      <vt:lpstr>Linguistic variation</vt:lpstr>
      <vt:lpstr>Linguistic analysis</vt:lpstr>
      <vt:lpstr>Quantificational construction</vt:lpstr>
      <vt:lpstr>Quantificational construction</vt:lpstr>
      <vt:lpstr>Age in Netherlandic standard  Dutch</vt:lpstr>
      <vt:lpstr>Weight in Netherlandic standard Dutch</vt:lpstr>
      <vt:lpstr>Age/weight in Heerlen Dutch</vt:lpstr>
      <vt:lpstr>Age/weight in Heerlen Dutch</vt:lpstr>
      <vt:lpstr>Age/weight</vt:lpstr>
      <vt:lpstr>Age/weight</vt:lpstr>
      <vt:lpstr>PowerPoint-bemutató</vt:lpstr>
      <vt:lpstr>Conclusion</vt:lpstr>
      <vt:lpstr>PowerPoint-bemutató</vt:lpstr>
      <vt:lpstr>References</vt:lpstr>
      <vt:lpstr>References</vt:lpstr>
      <vt:lpstr>Quantitative ER in regional Dutch</vt:lpstr>
      <vt:lpstr>Quantitative ER in Belgian standard Dutch</vt:lpstr>
      <vt:lpstr>Quantitative ER in Belgian standard  Dutch</vt:lpstr>
      <vt:lpstr>Quantitative ER in Belgian standard Dutch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Juliette</dc:creator>
  <cp:lastModifiedBy>Anne Tamm</cp:lastModifiedBy>
  <cp:revision>149</cp:revision>
  <cp:lastPrinted>2019-06-24T17:40:42Z</cp:lastPrinted>
  <dcterms:created xsi:type="dcterms:W3CDTF">2019-06-20T14:16:50Z</dcterms:created>
  <dcterms:modified xsi:type="dcterms:W3CDTF">2022-11-02T08:53:41Z</dcterms:modified>
</cp:coreProperties>
</file>